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41"/>
  </p:notesMasterIdLst>
  <p:handoutMasterIdLst>
    <p:handoutMasterId r:id="rId42"/>
  </p:handoutMasterIdLst>
  <p:sldIdLst>
    <p:sldId id="285" r:id="rId5"/>
    <p:sldId id="307" r:id="rId6"/>
    <p:sldId id="309" r:id="rId7"/>
    <p:sldId id="308" r:id="rId8"/>
    <p:sldId id="311" r:id="rId9"/>
    <p:sldId id="292" r:id="rId10"/>
    <p:sldId id="259" r:id="rId11"/>
    <p:sldId id="344" r:id="rId12"/>
    <p:sldId id="346" r:id="rId13"/>
    <p:sldId id="347" r:id="rId14"/>
    <p:sldId id="348" r:id="rId15"/>
    <p:sldId id="349" r:id="rId16"/>
    <p:sldId id="351" r:id="rId17"/>
    <p:sldId id="325" r:id="rId18"/>
    <p:sldId id="327" r:id="rId19"/>
    <p:sldId id="360" r:id="rId20"/>
    <p:sldId id="358" r:id="rId21"/>
    <p:sldId id="368" r:id="rId22"/>
    <p:sldId id="370" r:id="rId23"/>
    <p:sldId id="354" r:id="rId24"/>
    <p:sldId id="260" r:id="rId25"/>
    <p:sldId id="328" r:id="rId26"/>
    <p:sldId id="329" r:id="rId27"/>
    <p:sldId id="262" r:id="rId28"/>
    <p:sldId id="345" r:id="rId29"/>
    <p:sldId id="335" r:id="rId30"/>
    <p:sldId id="302" r:id="rId31"/>
    <p:sldId id="355" r:id="rId32"/>
    <p:sldId id="356" r:id="rId33"/>
    <p:sldId id="371" r:id="rId34"/>
    <p:sldId id="372" r:id="rId35"/>
    <p:sldId id="373" r:id="rId36"/>
    <p:sldId id="374" r:id="rId37"/>
    <p:sldId id="353" r:id="rId38"/>
    <p:sldId id="357" r:id="rId39"/>
    <p:sldId id="338" r:id="rId4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E2836"/>
    <a:srgbClr val="009CE4"/>
    <a:srgbClr val="029BE4"/>
    <a:srgbClr val="4F81BD"/>
    <a:srgbClr val="414042"/>
    <a:srgbClr val="96A6B1"/>
    <a:srgbClr val="82C56A"/>
    <a:srgbClr val="0D2836"/>
    <a:srgbClr val="1483CC"/>
    <a:srgbClr val="058C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09" autoAdjust="0"/>
    <p:restoredTop sz="82602" autoAdjust="0"/>
  </p:normalViewPr>
  <p:slideViewPr>
    <p:cSldViewPr snapToGrid="0" showGuides="1">
      <p:cViewPr varScale="1">
        <p:scale>
          <a:sx n="124" d="100"/>
          <a:sy n="124" d="100"/>
        </p:scale>
        <p:origin x="1456" y="184"/>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hyperlink" Target="http://gluon-nlp.mxnet.io/scripts/index.html" TargetMode="External"/><Relationship Id="rId2" Type="http://schemas.openxmlformats.org/officeDocument/2006/relationships/hyperlink" Target="https://gluon-cv.mxnet.io/model_zoo/index.html" TargetMode="External"/><Relationship Id="rId1" Type="http://schemas.openxmlformats.org/officeDocument/2006/relationships/hyperlink" Target="https://github.com/onnx/models" TargetMode="External"/></Relationships>
</file>

<file path=ppt/diagrams/_rels/drawing2.xml.rels><?xml version="1.0" encoding="UTF-8" standalone="yes"?>
<Relationships xmlns="http://schemas.openxmlformats.org/package/2006/relationships"><Relationship Id="rId3" Type="http://schemas.openxmlformats.org/officeDocument/2006/relationships/hyperlink" Target="http://gluon-nlp.mxnet.io/scripts/index.html" TargetMode="External"/><Relationship Id="rId2" Type="http://schemas.openxmlformats.org/officeDocument/2006/relationships/hyperlink" Target="https://gluon-cv.mxnet.io/model_zoo/index.html" TargetMode="External"/><Relationship Id="rId1" Type="http://schemas.openxmlformats.org/officeDocument/2006/relationships/hyperlink" Target="https://github.com/onnx/models" TargetMode="Externa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0B0604-D92D-6643-AA96-E19D34A6BA44}" type="doc">
      <dgm:prSet loTypeId="urn:microsoft.com/office/officeart/2005/8/layout/venn2" loCatId="" qsTypeId="urn:microsoft.com/office/officeart/2005/8/quickstyle/simple1" qsCatId="simple" csTypeId="urn:microsoft.com/office/officeart/2005/8/colors/accent3_2" csCatId="accent3" phldr="1"/>
      <dgm:spPr/>
      <dgm:t>
        <a:bodyPr/>
        <a:lstStyle/>
        <a:p>
          <a:endParaRPr lang="en-US"/>
        </a:p>
      </dgm:t>
    </dgm:pt>
    <dgm:pt modelId="{0EBE8F30-40D5-1648-97D9-9742BA2AB7D9}">
      <dgm:prSet phldrT="[Text]" custT="1"/>
      <dgm:spPr>
        <a:solidFill>
          <a:srgbClr val="009CE4"/>
        </a:solidFill>
      </dgm:spPr>
      <dgm:t>
        <a:bodyPr/>
        <a:lstStyle/>
        <a:p>
          <a:pPr rtl="0"/>
          <a:r>
            <a:rPr lang="en-US" sz="2800" b="0" dirty="0"/>
            <a:t>AI</a:t>
          </a:r>
        </a:p>
      </dgm:t>
    </dgm:pt>
    <dgm:pt modelId="{855E4A6F-6168-B842-A33B-0D5C77F538CC}" type="parTrans" cxnId="{9F768DC5-F7F6-AE49-A14E-522B7B870922}">
      <dgm:prSet/>
      <dgm:spPr/>
      <dgm:t>
        <a:bodyPr/>
        <a:lstStyle/>
        <a:p>
          <a:endParaRPr lang="en-US" sz="2000" b="0"/>
        </a:p>
      </dgm:t>
    </dgm:pt>
    <dgm:pt modelId="{CA4D1A93-6447-454B-8127-083DC275FE86}" type="sibTrans" cxnId="{9F768DC5-F7F6-AE49-A14E-522B7B870922}">
      <dgm:prSet/>
      <dgm:spPr/>
      <dgm:t>
        <a:bodyPr/>
        <a:lstStyle/>
        <a:p>
          <a:endParaRPr lang="en-US" sz="2000" b="0"/>
        </a:p>
      </dgm:t>
    </dgm:pt>
    <dgm:pt modelId="{915848AB-B95F-084D-AD83-C93C75C8FA56}">
      <dgm:prSet phldrT="[Text]" custT="1"/>
      <dgm:spPr>
        <a:solidFill>
          <a:srgbClr val="009CE4"/>
        </a:solidFill>
      </dgm:spPr>
      <dgm:t>
        <a:bodyPr/>
        <a:lstStyle/>
        <a:p>
          <a:r>
            <a:rPr lang="en-US" sz="2000" b="0" dirty="0"/>
            <a:t>Machine Learning</a:t>
          </a:r>
        </a:p>
      </dgm:t>
    </dgm:pt>
    <dgm:pt modelId="{C3B6265E-0769-9F47-8F87-5F48AA9FD0A6}" type="parTrans" cxnId="{450F30F6-2541-604A-8DC9-F2E1CFD8EA4D}">
      <dgm:prSet/>
      <dgm:spPr/>
      <dgm:t>
        <a:bodyPr/>
        <a:lstStyle/>
        <a:p>
          <a:endParaRPr lang="en-US" sz="2000" b="0"/>
        </a:p>
      </dgm:t>
    </dgm:pt>
    <dgm:pt modelId="{64EFC901-6F63-A54C-B614-E386A8A147BF}" type="sibTrans" cxnId="{450F30F6-2541-604A-8DC9-F2E1CFD8EA4D}">
      <dgm:prSet/>
      <dgm:spPr/>
      <dgm:t>
        <a:bodyPr/>
        <a:lstStyle/>
        <a:p>
          <a:endParaRPr lang="en-US" sz="2000" b="0"/>
        </a:p>
      </dgm:t>
    </dgm:pt>
    <dgm:pt modelId="{6D5F6838-5877-E54F-A43E-F9E771673796}">
      <dgm:prSet phldrT="[Text]" custT="1"/>
      <dgm:spPr>
        <a:solidFill>
          <a:srgbClr val="009CE4"/>
        </a:solidFill>
      </dgm:spPr>
      <dgm:t>
        <a:bodyPr/>
        <a:lstStyle/>
        <a:p>
          <a:r>
            <a:rPr lang="en-US" sz="2000" b="0" dirty="0"/>
            <a:t>Deep Learning</a:t>
          </a:r>
        </a:p>
      </dgm:t>
    </dgm:pt>
    <dgm:pt modelId="{0EF3A86F-7FF7-1A47-884E-F57556C439B6}" type="parTrans" cxnId="{64A89484-B317-974D-8511-ECC747040F03}">
      <dgm:prSet/>
      <dgm:spPr/>
      <dgm:t>
        <a:bodyPr/>
        <a:lstStyle/>
        <a:p>
          <a:endParaRPr lang="en-US" sz="2000" b="0"/>
        </a:p>
      </dgm:t>
    </dgm:pt>
    <dgm:pt modelId="{037A0B35-65D7-704A-B3BB-138380244498}" type="sibTrans" cxnId="{64A89484-B317-974D-8511-ECC747040F03}">
      <dgm:prSet/>
      <dgm:spPr/>
      <dgm:t>
        <a:bodyPr/>
        <a:lstStyle/>
        <a:p>
          <a:endParaRPr lang="en-US" sz="2000" b="0"/>
        </a:p>
      </dgm:t>
    </dgm:pt>
    <dgm:pt modelId="{1DE26D19-F606-8D4F-8206-91D24237F293}" type="pres">
      <dgm:prSet presAssocID="{7B0B0604-D92D-6643-AA96-E19D34A6BA44}" presName="Name0" presStyleCnt="0">
        <dgm:presLayoutVars>
          <dgm:chMax val="7"/>
          <dgm:resizeHandles val="exact"/>
        </dgm:presLayoutVars>
      </dgm:prSet>
      <dgm:spPr/>
    </dgm:pt>
    <dgm:pt modelId="{8463FDCD-C15A-E642-A85C-2827200244DC}" type="pres">
      <dgm:prSet presAssocID="{7B0B0604-D92D-6643-AA96-E19D34A6BA44}" presName="comp1" presStyleCnt="0"/>
      <dgm:spPr/>
    </dgm:pt>
    <dgm:pt modelId="{B7B12D31-5D3C-D645-8B8A-B31709E99192}" type="pres">
      <dgm:prSet presAssocID="{7B0B0604-D92D-6643-AA96-E19D34A6BA44}" presName="circle1" presStyleLbl="node1" presStyleIdx="0" presStyleCnt="3"/>
      <dgm:spPr/>
    </dgm:pt>
    <dgm:pt modelId="{E6280E1D-95B6-FA44-B7CE-6469F7D619C5}" type="pres">
      <dgm:prSet presAssocID="{7B0B0604-D92D-6643-AA96-E19D34A6BA44}" presName="c1text" presStyleLbl="node1" presStyleIdx="0" presStyleCnt="3">
        <dgm:presLayoutVars>
          <dgm:bulletEnabled val="1"/>
        </dgm:presLayoutVars>
      </dgm:prSet>
      <dgm:spPr/>
    </dgm:pt>
    <dgm:pt modelId="{B5BBA2D8-5016-3E42-BBE5-4CC07C0145C3}" type="pres">
      <dgm:prSet presAssocID="{7B0B0604-D92D-6643-AA96-E19D34A6BA44}" presName="comp2" presStyleCnt="0"/>
      <dgm:spPr/>
    </dgm:pt>
    <dgm:pt modelId="{A70B5D8B-9A06-B440-AE55-CEA705532989}" type="pres">
      <dgm:prSet presAssocID="{7B0B0604-D92D-6643-AA96-E19D34A6BA44}" presName="circle2" presStyleLbl="node1" presStyleIdx="1" presStyleCnt="3"/>
      <dgm:spPr/>
    </dgm:pt>
    <dgm:pt modelId="{B6BB81D8-7D03-F842-9DD0-B873256D054A}" type="pres">
      <dgm:prSet presAssocID="{7B0B0604-D92D-6643-AA96-E19D34A6BA44}" presName="c2text" presStyleLbl="node1" presStyleIdx="1" presStyleCnt="3">
        <dgm:presLayoutVars>
          <dgm:bulletEnabled val="1"/>
        </dgm:presLayoutVars>
      </dgm:prSet>
      <dgm:spPr/>
    </dgm:pt>
    <dgm:pt modelId="{1BA004CA-5051-D248-833A-3DA4751BAC64}" type="pres">
      <dgm:prSet presAssocID="{7B0B0604-D92D-6643-AA96-E19D34A6BA44}" presName="comp3" presStyleCnt="0"/>
      <dgm:spPr/>
    </dgm:pt>
    <dgm:pt modelId="{01C5D250-180A-6542-B9B5-F5D5D1104541}" type="pres">
      <dgm:prSet presAssocID="{7B0B0604-D92D-6643-AA96-E19D34A6BA44}" presName="circle3" presStyleLbl="node1" presStyleIdx="2" presStyleCnt="3"/>
      <dgm:spPr/>
    </dgm:pt>
    <dgm:pt modelId="{CB048AFA-C518-D74B-94B4-02A926E1B3D9}" type="pres">
      <dgm:prSet presAssocID="{7B0B0604-D92D-6643-AA96-E19D34A6BA44}" presName="c3text" presStyleLbl="node1" presStyleIdx="2" presStyleCnt="3">
        <dgm:presLayoutVars>
          <dgm:bulletEnabled val="1"/>
        </dgm:presLayoutVars>
      </dgm:prSet>
      <dgm:spPr/>
    </dgm:pt>
  </dgm:ptLst>
  <dgm:cxnLst>
    <dgm:cxn modelId="{8D46B614-32B7-8D40-A4EB-4FE0EE9D0F32}" type="presOf" srcId="{0EBE8F30-40D5-1648-97D9-9742BA2AB7D9}" destId="{B7B12D31-5D3C-D645-8B8A-B31709E99192}" srcOrd="0" destOrd="0" presId="urn:microsoft.com/office/officeart/2005/8/layout/venn2"/>
    <dgm:cxn modelId="{C273826B-78B9-3D4B-A872-FC9F2BA103EF}" type="presOf" srcId="{6D5F6838-5877-E54F-A43E-F9E771673796}" destId="{01C5D250-180A-6542-B9B5-F5D5D1104541}" srcOrd="0" destOrd="0" presId="urn:microsoft.com/office/officeart/2005/8/layout/venn2"/>
    <dgm:cxn modelId="{E40F6A7B-B5C7-7048-A933-C74EA9DED46E}" type="presOf" srcId="{0EBE8F30-40D5-1648-97D9-9742BA2AB7D9}" destId="{E6280E1D-95B6-FA44-B7CE-6469F7D619C5}" srcOrd="1" destOrd="0" presId="urn:microsoft.com/office/officeart/2005/8/layout/venn2"/>
    <dgm:cxn modelId="{64A89484-B317-974D-8511-ECC747040F03}" srcId="{7B0B0604-D92D-6643-AA96-E19D34A6BA44}" destId="{6D5F6838-5877-E54F-A43E-F9E771673796}" srcOrd="2" destOrd="0" parTransId="{0EF3A86F-7FF7-1A47-884E-F57556C439B6}" sibTransId="{037A0B35-65D7-704A-B3BB-138380244498}"/>
    <dgm:cxn modelId="{8ADEC2AD-134B-7E4D-A7BE-A7F148B18004}" type="presOf" srcId="{915848AB-B95F-084D-AD83-C93C75C8FA56}" destId="{A70B5D8B-9A06-B440-AE55-CEA705532989}" srcOrd="0" destOrd="0" presId="urn:microsoft.com/office/officeart/2005/8/layout/venn2"/>
    <dgm:cxn modelId="{21CE2CB7-9E3A-DA48-885F-E4065B63C730}" type="presOf" srcId="{7B0B0604-D92D-6643-AA96-E19D34A6BA44}" destId="{1DE26D19-F606-8D4F-8206-91D24237F293}" srcOrd="0" destOrd="0" presId="urn:microsoft.com/office/officeart/2005/8/layout/venn2"/>
    <dgm:cxn modelId="{B3ED0BC2-323A-4E4A-8869-58427EC01472}" type="presOf" srcId="{915848AB-B95F-084D-AD83-C93C75C8FA56}" destId="{B6BB81D8-7D03-F842-9DD0-B873256D054A}" srcOrd="1" destOrd="0" presId="urn:microsoft.com/office/officeart/2005/8/layout/venn2"/>
    <dgm:cxn modelId="{9F768DC5-F7F6-AE49-A14E-522B7B870922}" srcId="{7B0B0604-D92D-6643-AA96-E19D34A6BA44}" destId="{0EBE8F30-40D5-1648-97D9-9742BA2AB7D9}" srcOrd="0" destOrd="0" parTransId="{855E4A6F-6168-B842-A33B-0D5C77F538CC}" sibTransId="{CA4D1A93-6447-454B-8127-083DC275FE86}"/>
    <dgm:cxn modelId="{CDD2C7CC-C63B-2C41-8A4D-95A20706A7F8}" type="presOf" srcId="{6D5F6838-5877-E54F-A43E-F9E771673796}" destId="{CB048AFA-C518-D74B-94B4-02A926E1B3D9}" srcOrd="1" destOrd="0" presId="urn:microsoft.com/office/officeart/2005/8/layout/venn2"/>
    <dgm:cxn modelId="{450F30F6-2541-604A-8DC9-F2E1CFD8EA4D}" srcId="{7B0B0604-D92D-6643-AA96-E19D34A6BA44}" destId="{915848AB-B95F-084D-AD83-C93C75C8FA56}" srcOrd="1" destOrd="0" parTransId="{C3B6265E-0769-9F47-8F87-5F48AA9FD0A6}" sibTransId="{64EFC901-6F63-A54C-B614-E386A8A147BF}"/>
    <dgm:cxn modelId="{8A7E3120-1B7D-0446-9B75-3D628AB0D7A9}" type="presParOf" srcId="{1DE26D19-F606-8D4F-8206-91D24237F293}" destId="{8463FDCD-C15A-E642-A85C-2827200244DC}" srcOrd="0" destOrd="0" presId="urn:microsoft.com/office/officeart/2005/8/layout/venn2"/>
    <dgm:cxn modelId="{512AD274-0F93-264C-A820-A80EA1EB0AA8}" type="presParOf" srcId="{8463FDCD-C15A-E642-A85C-2827200244DC}" destId="{B7B12D31-5D3C-D645-8B8A-B31709E99192}" srcOrd="0" destOrd="0" presId="urn:microsoft.com/office/officeart/2005/8/layout/venn2"/>
    <dgm:cxn modelId="{3A348A13-FF82-4743-90C1-8133AA1402AA}" type="presParOf" srcId="{8463FDCD-C15A-E642-A85C-2827200244DC}" destId="{E6280E1D-95B6-FA44-B7CE-6469F7D619C5}" srcOrd="1" destOrd="0" presId="urn:microsoft.com/office/officeart/2005/8/layout/venn2"/>
    <dgm:cxn modelId="{3A77A963-EDBE-D54A-83C2-559C8D49F9C8}" type="presParOf" srcId="{1DE26D19-F606-8D4F-8206-91D24237F293}" destId="{B5BBA2D8-5016-3E42-BBE5-4CC07C0145C3}" srcOrd="1" destOrd="0" presId="urn:microsoft.com/office/officeart/2005/8/layout/venn2"/>
    <dgm:cxn modelId="{C3733CCC-8587-F04B-BE0F-65D30F8A01E3}" type="presParOf" srcId="{B5BBA2D8-5016-3E42-BBE5-4CC07C0145C3}" destId="{A70B5D8B-9A06-B440-AE55-CEA705532989}" srcOrd="0" destOrd="0" presId="urn:microsoft.com/office/officeart/2005/8/layout/venn2"/>
    <dgm:cxn modelId="{08D27291-D5E8-A64E-A485-5AFECFF4B86A}" type="presParOf" srcId="{B5BBA2D8-5016-3E42-BBE5-4CC07C0145C3}" destId="{B6BB81D8-7D03-F842-9DD0-B873256D054A}" srcOrd="1" destOrd="0" presId="urn:microsoft.com/office/officeart/2005/8/layout/venn2"/>
    <dgm:cxn modelId="{7BB61D29-2E31-9044-8E9F-DA406311605E}" type="presParOf" srcId="{1DE26D19-F606-8D4F-8206-91D24237F293}" destId="{1BA004CA-5051-D248-833A-3DA4751BAC64}" srcOrd="2" destOrd="0" presId="urn:microsoft.com/office/officeart/2005/8/layout/venn2"/>
    <dgm:cxn modelId="{2D5FD630-286B-954F-A243-9E37F09D475D}" type="presParOf" srcId="{1BA004CA-5051-D248-833A-3DA4751BAC64}" destId="{01C5D250-180A-6542-B9B5-F5D5D1104541}" srcOrd="0" destOrd="0" presId="urn:microsoft.com/office/officeart/2005/8/layout/venn2"/>
    <dgm:cxn modelId="{86495713-BA61-AC44-AF29-2643CDC96130}" type="presParOf" srcId="{1BA004CA-5051-D248-833A-3DA4751BAC64}" destId="{CB048AFA-C518-D74B-94B4-02A926E1B3D9}"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6DCA5C-55E4-D44A-A7F2-2ECC2F42A2AA}"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3E5F28A6-F526-4344-A30F-E8C1CA5D3075}">
      <dgm:prSet/>
      <dgm:spPr/>
      <dgm:t>
        <a:bodyPr/>
        <a:lstStyle/>
        <a:p>
          <a:r>
            <a:rPr lang="en-US" b="0" i="0" dirty="0"/>
            <a:t>Model Zoo</a:t>
          </a:r>
          <a:endParaRPr lang="en-US" dirty="0"/>
        </a:p>
      </dgm:t>
    </dgm:pt>
    <dgm:pt modelId="{A19C25F5-8BA5-D349-90A6-99ED57C8038F}" type="parTrans" cxnId="{7E5D2C84-F255-F849-8523-BF072C4E7AB4}">
      <dgm:prSet/>
      <dgm:spPr/>
      <dgm:t>
        <a:bodyPr/>
        <a:lstStyle/>
        <a:p>
          <a:endParaRPr lang="en-US"/>
        </a:p>
      </dgm:t>
    </dgm:pt>
    <dgm:pt modelId="{CDB06B34-4D8B-A042-854C-A38878F6F5C2}" type="sibTrans" cxnId="{7E5D2C84-F255-F849-8523-BF072C4E7AB4}">
      <dgm:prSet/>
      <dgm:spPr/>
      <dgm:t>
        <a:bodyPr/>
        <a:lstStyle/>
        <a:p>
          <a:endParaRPr lang="en-US"/>
        </a:p>
      </dgm:t>
    </dgm:pt>
    <dgm:pt modelId="{A5D705E2-13AB-3B45-A28F-BF74B317B3C3}">
      <dgm:prSet/>
      <dgm:spPr/>
      <dgm:t>
        <a:bodyPr/>
        <a:lstStyle/>
        <a:p>
          <a:r>
            <a:rPr lang="en-US" b="0" i="0" dirty="0"/>
            <a:t>Transfer Learning / Fine Tuning </a:t>
          </a:r>
          <a:endParaRPr lang="en-US" dirty="0"/>
        </a:p>
      </dgm:t>
    </dgm:pt>
    <dgm:pt modelId="{CA189DA1-CCDF-0543-8D72-A837EDF20B49}" type="parTrans" cxnId="{37137D24-9FD5-DE46-80E0-8D4ECBED6835}">
      <dgm:prSet/>
      <dgm:spPr/>
      <dgm:t>
        <a:bodyPr/>
        <a:lstStyle/>
        <a:p>
          <a:endParaRPr lang="en-US"/>
        </a:p>
      </dgm:t>
    </dgm:pt>
    <dgm:pt modelId="{E512938B-581F-384E-84FA-7A915117494A}" type="sibTrans" cxnId="{37137D24-9FD5-DE46-80E0-8D4ECBED6835}">
      <dgm:prSet/>
      <dgm:spPr/>
      <dgm:t>
        <a:bodyPr/>
        <a:lstStyle/>
        <a:p>
          <a:endParaRPr lang="en-US"/>
        </a:p>
      </dgm:t>
    </dgm:pt>
    <dgm:pt modelId="{B940A8A4-70AF-3D4A-8C1F-5891C181A6E7}">
      <dgm:prSet/>
      <dgm:spPr/>
      <dgm:t>
        <a:bodyPr/>
        <a:lstStyle/>
        <a:p>
          <a:r>
            <a:rPr lang="en-US" b="0" i="0" dirty="0"/>
            <a:t>Build the Model	</a:t>
          </a:r>
          <a:endParaRPr lang="en-US" dirty="0"/>
        </a:p>
      </dgm:t>
    </dgm:pt>
    <dgm:pt modelId="{B6CE7339-C894-A145-9B1F-4FA906E4761A}" type="parTrans" cxnId="{DE0D85CB-66C3-D04D-B20F-1B9CA0ED4D71}">
      <dgm:prSet/>
      <dgm:spPr/>
      <dgm:t>
        <a:bodyPr/>
        <a:lstStyle/>
        <a:p>
          <a:endParaRPr lang="en-US"/>
        </a:p>
      </dgm:t>
    </dgm:pt>
    <dgm:pt modelId="{E1BBCF65-23D1-2A4F-B4E7-BE41B9FC43B1}" type="sibTrans" cxnId="{DE0D85CB-66C3-D04D-B20F-1B9CA0ED4D71}">
      <dgm:prSet/>
      <dgm:spPr/>
      <dgm:t>
        <a:bodyPr/>
        <a:lstStyle/>
        <a:p>
          <a:endParaRPr lang="en-US"/>
        </a:p>
      </dgm:t>
    </dgm:pt>
    <dgm:pt modelId="{9EDA477D-0D3B-7A40-B696-F468582D87E1}">
      <dgm:prSet/>
      <dgm:spPr/>
      <dgm:t>
        <a:bodyPr/>
        <a:lstStyle/>
        <a:p>
          <a:r>
            <a:rPr lang="en-US" b="0" i="0" dirty="0"/>
            <a:t>Is the pre-trained model available in Model Zoo - </a:t>
          </a:r>
          <a:r>
            <a:rPr lang="en-US" b="0" i="0" dirty="0">
              <a:hlinkClick xmlns:r="http://schemas.openxmlformats.org/officeDocument/2006/relationships" r:id="rId1"/>
            </a:rPr>
            <a:t>https://github.com/onnx/models</a:t>
          </a:r>
          <a:r>
            <a:rPr lang="en-US" b="0" i="0" dirty="0"/>
            <a:t>, </a:t>
          </a:r>
          <a:r>
            <a:rPr lang="en-US" b="0" i="0" dirty="0">
              <a:hlinkClick xmlns:r="http://schemas.openxmlformats.org/officeDocument/2006/relationships" r:id="rId2"/>
            </a:rPr>
            <a:t>https://gluon-cv.mxnet.io/model_zoo/index.html</a:t>
          </a:r>
          <a:r>
            <a:rPr lang="en-US" b="0" i="0" dirty="0"/>
            <a:t>, </a:t>
          </a:r>
          <a:r>
            <a:rPr lang="en-US" b="0" i="0" dirty="0">
              <a:hlinkClick xmlns:r="http://schemas.openxmlformats.org/officeDocument/2006/relationships" r:id="rId3"/>
            </a:rPr>
            <a:t>http://gluon-nlp.mxnet.io/scripts/index.html</a:t>
          </a:r>
          <a:r>
            <a:rPr lang="en-US" b="0" i="0" dirty="0"/>
            <a:t> </a:t>
          </a:r>
          <a:endParaRPr lang="en-US" dirty="0"/>
        </a:p>
      </dgm:t>
    </dgm:pt>
    <dgm:pt modelId="{77639779-1B50-FD44-8600-2DFF4447C799}" type="parTrans" cxnId="{0F54CB41-1936-C14A-9A17-0AC812982C1C}">
      <dgm:prSet/>
      <dgm:spPr/>
      <dgm:t>
        <a:bodyPr/>
        <a:lstStyle/>
        <a:p>
          <a:endParaRPr lang="en-US"/>
        </a:p>
      </dgm:t>
    </dgm:pt>
    <dgm:pt modelId="{93DC11E0-4C72-7A43-85CB-3633D54516F4}" type="sibTrans" cxnId="{0F54CB41-1936-C14A-9A17-0AC812982C1C}">
      <dgm:prSet/>
      <dgm:spPr/>
      <dgm:t>
        <a:bodyPr/>
        <a:lstStyle/>
        <a:p>
          <a:endParaRPr lang="en-US"/>
        </a:p>
      </dgm:t>
    </dgm:pt>
    <dgm:pt modelId="{279952B6-16C9-2649-AB23-13A1E861F242}">
      <dgm:prSet/>
      <dgm:spPr/>
      <dgm:t>
        <a:bodyPr/>
        <a:lstStyle/>
        <a:p>
          <a:r>
            <a:rPr lang="en-US" dirty="0"/>
            <a:t>Extend the pre-trained model – Transfer Learning, Fine Tuning?</a:t>
          </a:r>
        </a:p>
      </dgm:t>
    </dgm:pt>
    <dgm:pt modelId="{F1950B40-A5CC-174D-947F-9D8A9C9850EC}" type="parTrans" cxnId="{358A83DA-E218-414E-A294-654704CE372F}">
      <dgm:prSet/>
      <dgm:spPr/>
      <dgm:t>
        <a:bodyPr/>
        <a:lstStyle/>
        <a:p>
          <a:endParaRPr lang="en-US"/>
        </a:p>
      </dgm:t>
    </dgm:pt>
    <dgm:pt modelId="{002CD514-421D-784A-9500-CF9A03124CD3}" type="sibTrans" cxnId="{358A83DA-E218-414E-A294-654704CE372F}">
      <dgm:prSet/>
      <dgm:spPr/>
      <dgm:t>
        <a:bodyPr/>
        <a:lstStyle/>
        <a:p>
          <a:endParaRPr lang="en-US"/>
        </a:p>
      </dgm:t>
    </dgm:pt>
    <dgm:pt modelId="{81A60347-0A5C-264E-83DC-A12AD09A7B1D}">
      <dgm:prSet/>
      <dgm:spPr/>
      <dgm:t>
        <a:bodyPr/>
        <a:lstStyle/>
        <a:p>
          <a:r>
            <a:rPr lang="en-US" dirty="0"/>
            <a:t>SOTA</a:t>
          </a:r>
        </a:p>
      </dgm:t>
    </dgm:pt>
    <dgm:pt modelId="{D699F4D2-18F9-4E4E-A54F-BAF60C30FC1A}" type="parTrans" cxnId="{BE157065-B1C5-9849-AAAC-E560940F70DF}">
      <dgm:prSet/>
      <dgm:spPr/>
      <dgm:t>
        <a:bodyPr/>
        <a:lstStyle/>
        <a:p>
          <a:endParaRPr lang="en-US"/>
        </a:p>
      </dgm:t>
    </dgm:pt>
    <dgm:pt modelId="{C24DA343-01AF-914C-B419-E2FB087F46DA}" type="sibTrans" cxnId="{BE157065-B1C5-9849-AAAC-E560940F70DF}">
      <dgm:prSet/>
      <dgm:spPr/>
      <dgm:t>
        <a:bodyPr/>
        <a:lstStyle/>
        <a:p>
          <a:endParaRPr lang="en-US"/>
        </a:p>
      </dgm:t>
    </dgm:pt>
    <dgm:pt modelId="{AE96FEAD-BFA8-0740-8ABB-F49597B02D79}">
      <dgm:prSet/>
      <dgm:spPr/>
      <dgm:t>
        <a:bodyPr/>
        <a:lstStyle/>
        <a:p>
          <a:r>
            <a:rPr lang="en-US" dirty="0"/>
            <a:t>State of the Art Research (SOTA)</a:t>
          </a:r>
        </a:p>
      </dgm:t>
    </dgm:pt>
    <dgm:pt modelId="{3D5C268D-4DB9-0A41-89B6-D228441E5C19}" type="parTrans" cxnId="{F0592FF6-E265-A248-B287-5ECFDE0E91CF}">
      <dgm:prSet/>
      <dgm:spPr/>
      <dgm:t>
        <a:bodyPr/>
        <a:lstStyle/>
        <a:p>
          <a:endParaRPr lang="en-US"/>
        </a:p>
      </dgm:t>
    </dgm:pt>
    <dgm:pt modelId="{BF4E16A3-3728-2847-9BF6-2032186BD212}" type="sibTrans" cxnId="{F0592FF6-E265-A248-B287-5ECFDE0E91CF}">
      <dgm:prSet/>
      <dgm:spPr/>
      <dgm:t>
        <a:bodyPr/>
        <a:lstStyle/>
        <a:p>
          <a:endParaRPr lang="en-US"/>
        </a:p>
      </dgm:t>
    </dgm:pt>
    <dgm:pt modelId="{B87EF9AE-6378-9241-9CAD-B87C2335DA28}">
      <dgm:prSet/>
      <dgm:spPr/>
      <dgm:t>
        <a:bodyPr/>
        <a:lstStyle/>
        <a:p>
          <a:r>
            <a:rPr lang="en-US" dirty="0"/>
            <a:t>Build and Train the model for your problem.</a:t>
          </a:r>
        </a:p>
      </dgm:t>
    </dgm:pt>
    <dgm:pt modelId="{496A191E-80A7-4440-9E5A-A4051319C5BA}" type="parTrans" cxnId="{E6DAFCF7-7C81-4542-ADD1-4381022C4021}">
      <dgm:prSet/>
      <dgm:spPr/>
      <dgm:t>
        <a:bodyPr/>
        <a:lstStyle/>
        <a:p>
          <a:endParaRPr lang="en-US"/>
        </a:p>
      </dgm:t>
    </dgm:pt>
    <dgm:pt modelId="{B42CFE9D-C2C4-D64D-A2D3-35C7AFF041EC}" type="sibTrans" cxnId="{E6DAFCF7-7C81-4542-ADD1-4381022C4021}">
      <dgm:prSet/>
      <dgm:spPr/>
      <dgm:t>
        <a:bodyPr/>
        <a:lstStyle/>
        <a:p>
          <a:endParaRPr lang="en-US"/>
        </a:p>
      </dgm:t>
    </dgm:pt>
    <dgm:pt modelId="{3AE8CF3D-B3DD-8F47-98BB-6169F6D03A01}" type="pres">
      <dgm:prSet presAssocID="{616DCA5C-55E4-D44A-A7F2-2ECC2F42A2AA}" presName="linearFlow" presStyleCnt="0">
        <dgm:presLayoutVars>
          <dgm:dir/>
          <dgm:animLvl val="lvl"/>
          <dgm:resizeHandles val="exact"/>
        </dgm:presLayoutVars>
      </dgm:prSet>
      <dgm:spPr/>
    </dgm:pt>
    <dgm:pt modelId="{0FD73D93-4356-514B-B15F-91A0B8FEDF15}" type="pres">
      <dgm:prSet presAssocID="{81A60347-0A5C-264E-83DC-A12AD09A7B1D}" presName="composite" presStyleCnt="0"/>
      <dgm:spPr/>
    </dgm:pt>
    <dgm:pt modelId="{ADBF02B5-8487-6A43-9630-DCCB2CBFEB6B}" type="pres">
      <dgm:prSet presAssocID="{81A60347-0A5C-264E-83DC-A12AD09A7B1D}" presName="parentText" presStyleLbl="alignNode1" presStyleIdx="0" presStyleCnt="4">
        <dgm:presLayoutVars>
          <dgm:chMax val="1"/>
          <dgm:bulletEnabled val="1"/>
        </dgm:presLayoutVars>
      </dgm:prSet>
      <dgm:spPr/>
    </dgm:pt>
    <dgm:pt modelId="{21B3BACA-5F9A-FE4E-BE56-F1A7D9234D11}" type="pres">
      <dgm:prSet presAssocID="{81A60347-0A5C-264E-83DC-A12AD09A7B1D}" presName="descendantText" presStyleLbl="alignAcc1" presStyleIdx="0" presStyleCnt="4">
        <dgm:presLayoutVars>
          <dgm:bulletEnabled val="1"/>
        </dgm:presLayoutVars>
      </dgm:prSet>
      <dgm:spPr/>
    </dgm:pt>
    <dgm:pt modelId="{3172B152-791C-E344-A38D-C7D2DD6A46AF}" type="pres">
      <dgm:prSet presAssocID="{C24DA343-01AF-914C-B419-E2FB087F46DA}" presName="sp" presStyleCnt="0"/>
      <dgm:spPr/>
    </dgm:pt>
    <dgm:pt modelId="{30DD641C-8EB4-644E-BBCF-6FB9E98AEDE7}" type="pres">
      <dgm:prSet presAssocID="{3E5F28A6-F526-4344-A30F-E8C1CA5D3075}" presName="composite" presStyleCnt="0"/>
      <dgm:spPr/>
    </dgm:pt>
    <dgm:pt modelId="{12ED5DF6-F486-7947-B963-E6D70916116E}" type="pres">
      <dgm:prSet presAssocID="{3E5F28A6-F526-4344-A30F-E8C1CA5D3075}" presName="parentText" presStyleLbl="alignNode1" presStyleIdx="1" presStyleCnt="4">
        <dgm:presLayoutVars>
          <dgm:chMax val="1"/>
          <dgm:bulletEnabled val="1"/>
        </dgm:presLayoutVars>
      </dgm:prSet>
      <dgm:spPr/>
    </dgm:pt>
    <dgm:pt modelId="{A2732549-DBF0-9040-B9A6-063D0073E196}" type="pres">
      <dgm:prSet presAssocID="{3E5F28A6-F526-4344-A30F-E8C1CA5D3075}" presName="descendantText" presStyleLbl="alignAcc1" presStyleIdx="1" presStyleCnt="4">
        <dgm:presLayoutVars>
          <dgm:bulletEnabled val="1"/>
        </dgm:presLayoutVars>
      </dgm:prSet>
      <dgm:spPr/>
    </dgm:pt>
    <dgm:pt modelId="{CBE524F1-9D77-B84E-B816-DA5F5C453A6C}" type="pres">
      <dgm:prSet presAssocID="{CDB06B34-4D8B-A042-854C-A38878F6F5C2}" presName="sp" presStyleCnt="0"/>
      <dgm:spPr/>
    </dgm:pt>
    <dgm:pt modelId="{4F860746-7657-1F4A-AB05-F2AE44A8B17E}" type="pres">
      <dgm:prSet presAssocID="{A5D705E2-13AB-3B45-A28F-BF74B317B3C3}" presName="composite" presStyleCnt="0"/>
      <dgm:spPr/>
    </dgm:pt>
    <dgm:pt modelId="{335EA7B4-B6A9-5C4C-8A66-389F301AEC54}" type="pres">
      <dgm:prSet presAssocID="{A5D705E2-13AB-3B45-A28F-BF74B317B3C3}" presName="parentText" presStyleLbl="alignNode1" presStyleIdx="2" presStyleCnt="4">
        <dgm:presLayoutVars>
          <dgm:chMax val="1"/>
          <dgm:bulletEnabled val="1"/>
        </dgm:presLayoutVars>
      </dgm:prSet>
      <dgm:spPr/>
    </dgm:pt>
    <dgm:pt modelId="{98873DA3-6AB5-2443-8380-AEBC1BA728C6}" type="pres">
      <dgm:prSet presAssocID="{A5D705E2-13AB-3B45-A28F-BF74B317B3C3}" presName="descendantText" presStyleLbl="alignAcc1" presStyleIdx="2" presStyleCnt="4">
        <dgm:presLayoutVars>
          <dgm:bulletEnabled val="1"/>
        </dgm:presLayoutVars>
      </dgm:prSet>
      <dgm:spPr/>
    </dgm:pt>
    <dgm:pt modelId="{89468284-2995-8D4F-82AC-03F2F6360DB2}" type="pres">
      <dgm:prSet presAssocID="{E512938B-581F-384E-84FA-7A915117494A}" presName="sp" presStyleCnt="0"/>
      <dgm:spPr/>
    </dgm:pt>
    <dgm:pt modelId="{93B5BD8C-73F2-8745-B76E-F19DC2174133}" type="pres">
      <dgm:prSet presAssocID="{B940A8A4-70AF-3D4A-8C1F-5891C181A6E7}" presName="composite" presStyleCnt="0"/>
      <dgm:spPr/>
    </dgm:pt>
    <dgm:pt modelId="{748EE8EC-99F4-4B4B-B035-D436302BC6BE}" type="pres">
      <dgm:prSet presAssocID="{B940A8A4-70AF-3D4A-8C1F-5891C181A6E7}" presName="parentText" presStyleLbl="alignNode1" presStyleIdx="3" presStyleCnt="4">
        <dgm:presLayoutVars>
          <dgm:chMax val="1"/>
          <dgm:bulletEnabled val="1"/>
        </dgm:presLayoutVars>
      </dgm:prSet>
      <dgm:spPr/>
    </dgm:pt>
    <dgm:pt modelId="{4A939310-78A2-4C4C-9699-F46AA5724A95}" type="pres">
      <dgm:prSet presAssocID="{B940A8A4-70AF-3D4A-8C1F-5891C181A6E7}" presName="descendantText" presStyleLbl="alignAcc1" presStyleIdx="3" presStyleCnt="4">
        <dgm:presLayoutVars>
          <dgm:bulletEnabled val="1"/>
        </dgm:presLayoutVars>
      </dgm:prSet>
      <dgm:spPr/>
    </dgm:pt>
  </dgm:ptLst>
  <dgm:cxnLst>
    <dgm:cxn modelId="{67F49709-3A3F-9841-A484-3719A2C23119}" type="presOf" srcId="{B940A8A4-70AF-3D4A-8C1F-5891C181A6E7}" destId="{748EE8EC-99F4-4B4B-B035-D436302BC6BE}" srcOrd="0" destOrd="0" presId="urn:microsoft.com/office/officeart/2005/8/layout/chevron2"/>
    <dgm:cxn modelId="{37137D24-9FD5-DE46-80E0-8D4ECBED6835}" srcId="{616DCA5C-55E4-D44A-A7F2-2ECC2F42A2AA}" destId="{A5D705E2-13AB-3B45-A28F-BF74B317B3C3}" srcOrd="2" destOrd="0" parTransId="{CA189DA1-CCDF-0543-8D72-A837EDF20B49}" sibTransId="{E512938B-581F-384E-84FA-7A915117494A}"/>
    <dgm:cxn modelId="{499BBE3B-A6C7-4444-8710-F297624DBC70}" type="presOf" srcId="{B87EF9AE-6378-9241-9CAD-B87C2335DA28}" destId="{4A939310-78A2-4C4C-9699-F46AA5724A95}" srcOrd="0" destOrd="0" presId="urn:microsoft.com/office/officeart/2005/8/layout/chevron2"/>
    <dgm:cxn modelId="{0F54CB41-1936-C14A-9A17-0AC812982C1C}" srcId="{3E5F28A6-F526-4344-A30F-E8C1CA5D3075}" destId="{9EDA477D-0D3B-7A40-B696-F468582D87E1}" srcOrd="0" destOrd="0" parTransId="{77639779-1B50-FD44-8600-2DFF4447C799}" sibTransId="{93DC11E0-4C72-7A43-85CB-3633D54516F4}"/>
    <dgm:cxn modelId="{CB1E0062-AF2C-3C4F-94F0-B25502127631}" type="presOf" srcId="{616DCA5C-55E4-D44A-A7F2-2ECC2F42A2AA}" destId="{3AE8CF3D-B3DD-8F47-98BB-6169F6D03A01}" srcOrd="0" destOrd="0" presId="urn:microsoft.com/office/officeart/2005/8/layout/chevron2"/>
    <dgm:cxn modelId="{3C20C063-48C3-134B-959F-B5EDDDACB360}" type="presOf" srcId="{3E5F28A6-F526-4344-A30F-E8C1CA5D3075}" destId="{12ED5DF6-F486-7947-B963-E6D70916116E}" srcOrd="0" destOrd="0" presId="urn:microsoft.com/office/officeart/2005/8/layout/chevron2"/>
    <dgm:cxn modelId="{BE157065-B1C5-9849-AAAC-E560940F70DF}" srcId="{616DCA5C-55E4-D44A-A7F2-2ECC2F42A2AA}" destId="{81A60347-0A5C-264E-83DC-A12AD09A7B1D}" srcOrd="0" destOrd="0" parTransId="{D699F4D2-18F9-4E4E-A54F-BAF60C30FC1A}" sibTransId="{C24DA343-01AF-914C-B419-E2FB087F46DA}"/>
    <dgm:cxn modelId="{7E5D2C84-F255-F849-8523-BF072C4E7AB4}" srcId="{616DCA5C-55E4-D44A-A7F2-2ECC2F42A2AA}" destId="{3E5F28A6-F526-4344-A30F-E8C1CA5D3075}" srcOrd="1" destOrd="0" parTransId="{A19C25F5-8BA5-D349-90A6-99ED57C8038F}" sibTransId="{CDB06B34-4D8B-A042-854C-A38878F6F5C2}"/>
    <dgm:cxn modelId="{B7630A87-835F-0D4C-A964-AC7A97E82D33}" type="presOf" srcId="{9EDA477D-0D3B-7A40-B696-F468582D87E1}" destId="{A2732549-DBF0-9040-B9A6-063D0073E196}" srcOrd="0" destOrd="0" presId="urn:microsoft.com/office/officeart/2005/8/layout/chevron2"/>
    <dgm:cxn modelId="{4B182298-C8FA-2C41-872C-1B0047A48E1A}" type="presOf" srcId="{AE96FEAD-BFA8-0740-8ABB-F49597B02D79}" destId="{21B3BACA-5F9A-FE4E-BE56-F1A7D9234D11}" srcOrd="0" destOrd="0" presId="urn:microsoft.com/office/officeart/2005/8/layout/chevron2"/>
    <dgm:cxn modelId="{795CF79B-F85E-9048-9AB0-86F6A9BBAFC1}" type="presOf" srcId="{A5D705E2-13AB-3B45-A28F-BF74B317B3C3}" destId="{335EA7B4-B6A9-5C4C-8A66-389F301AEC54}" srcOrd="0" destOrd="0" presId="urn:microsoft.com/office/officeart/2005/8/layout/chevron2"/>
    <dgm:cxn modelId="{53E63EBF-66F6-B446-B4AD-8D83D4C83A4C}" type="presOf" srcId="{81A60347-0A5C-264E-83DC-A12AD09A7B1D}" destId="{ADBF02B5-8487-6A43-9630-DCCB2CBFEB6B}" srcOrd="0" destOrd="0" presId="urn:microsoft.com/office/officeart/2005/8/layout/chevron2"/>
    <dgm:cxn modelId="{DE0D85CB-66C3-D04D-B20F-1B9CA0ED4D71}" srcId="{616DCA5C-55E4-D44A-A7F2-2ECC2F42A2AA}" destId="{B940A8A4-70AF-3D4A-8C1F-5891C181A6E7}" srcOrd="3" destOrd="0" parTransId="{B6CE7339-C894-A145-9B1F-4FA906E4761A}" sibTransId="{E1BBCF65-23D1-2A4F-B4E7-BE41B9FC43B1}"/>
    <dgm:cxn modelId="{358A83DA-E218-414E-A294-654704CE372F}" srcId="{A5D705E2-13AB-3B45-A28F-BF74B317B3C3}" destId="{279952B6-16C9-2649-AB23-13A1E861F242}" srcOrd="0" destOrd="0" parTransId="{F1950B40-A5CC-174D-947F-9D8A9C9850EC}" sibTransId="{002CD514-421D-784A-9500-CF9A03124CD3}"/>
    <dgm:cxn modelId="{3D9F2AE7-CC61-BC45-827E-5EC4EA0CE227}" type="presOf" srcId="{279952B6-16C9-2649-AB23-13A1E861F242}" destId="{98873DA3-6AB5-2443-8380-AEBC1BA728C6}" srcOrd="0" destOrd="0" presId="urn:microsoft.com/office/officeart/2005/8/layout/chevron2"/>
    <dgm:cxn modelId="{F0592FF6-E265-A248-B287-5ECFDE0E91CF}" srcId="{81A60347-0A5C-264E-83DC-A12AD09A7B1D}" destId="{AE96FEAD-BFA8-0740-8ABB-F49597B02D79}" srcOrd="0" destOrd="0" parTransId="{3D5C268D-4DB9-0A41-89B6-D228441E5C19}" sibTransId="{BF4E16A3-3728-2847-9BF6-2032186BD212}"/>
    <dgm:cxn modelId="{E6DAFCF7-7C81-4542-ADD1-4381022C4021}" srcId="{B940A8A4-70AF-3D4A-8C1F-5891C181A6E7}" destId="{B87EF9AE-6378-9241-9CAD-B87C2335DA28}" srcOrd="0" destOrd="0" parTransId="{496A191E-80A7-4440-9E5A-A4051319C5BA}" sibTransId="{B42CFE9D-C2C4-D64D-A2D3-35C7AFF041EC}"/>
    <dgm:cxn modelId="{6ED42679-6AF2-F742-90F1-EFB7710CC5EA}" type="presParOf" srcId="{3AE8CF3D-B3DD-8F47-98BB-6169F6D03A01}" destId="{0FD73D93-4356-514B-B15F-91A0B8FEDF15}" srcOrd="0" destOrd="0" presId="urn:microsoft.com/office/officeart/2005/8/layout/chevron2"/>
    <dgm:cxn modelId="{06EB4BC7-6035-014A-A7F3-0D8668C5DAEB}" type="presParOf" srcId="{0FD73D93-4356-514B-B15F-91A0B8FEDF15}" destId="{ADBF02B5-8487-6A43-9630-DCCB2CBFEB6B}" srcOrd="0" destOrd="0" presId="urn:microsoft.com/office/officeart/2005/8/layout/chevron2"/>
    <dgm:cxn modelId="{A970BA0F-A7B4-7946-81D5-0A75505C44DF}" type="presParOf" srcId="{0FD73D93-4356-514B-B15F-91A0B8FEDF15}" destId="{21B3BACA-5F9A-FE4E-BE56-F1A7D9234D11}" srcOrd="1" destOrd="0" presId="urn:microsoft.com/office/officeart/2005/8/layout/chevron2"/>
    <dgm:cxn modelId="{E6FD5B79-96AF-C640-B761-B3F543FBC127}" type="presParOf" srcId="{3AE8CF3D-B3DD-8F47-98BB-6169F6D03A01}" destId="{3172B152-791C-E344-A38D-C7D2DD6A46AF}" srcOrd="1" destOrd="0" presId="urn:microsoft.com/office/officeart/2005/8/layout/chevron2"/>
    <dgm:cxn modelId="{561D5114-97E7-644F-8B77-927C009B2C6B}" type="presParOf" srcId="{3AE8CF3D-B3DD-8F47-98BB-6169F6D03A01}" destId="{30DD641C-8EB4-644E-BBCF-6FB9E98AEDE7}" srcOrd="2" destOrd="0" presId="urn:microsoft.com/office/officeart/2005/8/layout/chevron2"/>
    <dgm:cxn modelId="{90F6B4F5-FCE7-A344-9B82-9560A24EAD71}" type="presParOf" srcId="{30DD641C-8EB4-644E-BBCF-6FB9E98AEDE7}" destId="{12ED5DF6-F486-7947-B963-E6D70916116E}" srcOrd="0" destOrd="0" presId="urn:microsoft.com/office/officeart/2005/8/layout/chevron2"/>
    <dgm:cxn modelId="{AA6A76BA-2015-1949-B7C8-1F523908060E}" type="presParOf" srcId="{30DD641C-8EB4-644E-BBCF-6FB9E98AEDE7}" destId="{A2732549-DBF0-9040-B9A6-063D0073E196}" srcOrd="1" destOrd="0" presId="urn:microsoft.com/office/officeart/2005/8/layout/chevron2"/>
    <dgm:cxn modelId="{E63ADDB3-5EF2-B74A-A47F-27ADA4761217}" type="presParOf" srcId="{3AE8CF3D-B3DD-8F47-98BB-6169F6D03A01}" destId="{CBE524F1-9D77-B84E-B816-DA5F5C453A6C}" srcOrd="3" destOrd="0" presId="urn:microsoft.com/office/officeart/2005/8/layout/chevron2"/>
    <dgm:cxn modelId="{8CE8FE7A-3D9D-5547-9037-4432B41648D8}" type="presParOf" srcId="{3AE8CF3D-B3DD-8F47-98BB-6169F6D03A01}" destId="{4F860746-7657-1F4A-AB05-F2AE44A8B17E}" srcOrd="4" destOrd="0" presId="urn:microsoft.com/office/officeart/2005/8/layout/chevron2"/>
    <dgm:cxn modelId="{9D1D9A17-21BE-A644-886B-91CFCAF417EC}" type="presParOf" srcId="{4F860746-7657-1F4A-AB05-F2AE44A8B17E}" destId="{335EA7B4-B6A9-5C4C-8A66-389F301AEC54}" srcOrd="0" destOrd="0" presId="urn:microsoft.com/office/officeart/2005/8/layout/chevron2"/>
    <dgm:cxn modelId="{6466030A-16D1-DA48-AE94-08D5786C16F2}" type="presParOf" srcId="{4F860746-7657-1F4A-AB05-F2AE44A8B17E}" destId="{98873DA3-6AB5-2443-8380-AEBC1BA728C6}" srcOrd="1" destOrd="0" presId="urn:microsoft.com/office/officeart/2005/8/layout/chevron2"/>
    <dgm:cxn modelId="{E8D7155B-74F3-1A4B-9E1D-7F15F9D15ECB}" type="presParOf" srcId="{3AE8CF3D-B3DD-8F47-98BB-6169F6D03A01}" destId="{89468284-2995-8D4F-82AC-03F2F6360DB2}" srcOrd="5" destOrd="0" presId="urn:microsoft.com/office/officeart/2005/8/layout/chevron2"/>
    <dgm:cxn modelId="{0F08BADF-9C1C-9F45-99A9-5F0A30C2E7B1}" type="presParOf" srcId="{3AE8CF3D-B3DD-8F47-98BB-6169F6D03A01}" destId="{93B5BD8C-73F2-8745-B76E-F19DC2174133}" srcOrd="6" destOrd="0" presId="urn:microsoft.com/office/officeart/2005/8/layout/chevron2"/>
    <dgm:cxn modelId="{A59FF23D-A3FD-8A47-8527-D2005FFE7497}" type="presParOf" srcId="{93B5BD8C-73F2-8745-B76E-F19DC2174133}" destId="{748EE8EC-99F4-4B4B-B035-D436302BC6BE}" srcOrd="0" destOrd="0" presId="urn:microsoft.com/office/officeart/2005/8/layout/chevron2"/>
    <dgm:cxn modelId="{E219EDB4-82E3-784D-85D2-E4ABE6A603D1}" type="presParOf" srcId="{93B5BD8C-73F2-8745-B76E-F19DC2174133}" destId="{4A939310-78A2-4C4C-9699-F46AA5724A9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CE8EDD-F4A5-7943-8A80-BA34EF7109DE}" type="doc">
      <dgm:prSet loTypeId="urn:microsoft.com/office/officeart/2005/8/layout/vList5" loCatId="" qsTypeId="urn:microsoft.com/office/officeart/2005/8/quickstyle/simple1" qsCatId="simple" csTypeId="urn:microsoft.com/office/officeart/2005/8/colors/accent3_2" csCatId="accent3" phldr="1"/>
      <dgm:spPr/>
      <dgm:t>
        <a:bodyPr/>
        <a:lstStyle/>
        <a:p>
          <a:endParaRPr lang="en-US"/>
        </a:p>
      </dgm:t>
    </dgm:pt>
    <dgm:pt modelId="{425E84F5-459E-8249-993A-98804CF8C014}">
      <dgm:prSet phldrT="[Text]" custT="1"/>
      <dgm:spPr/>
      <dgm:t>
        <a:bodyPr/>
        <a:lstStyle/>
        <a:p>
          <a:pPr rtl="0"/>
          <a:r>
            <a:rPr lang="en-US" sz="2400" dirty="0">
              <a:latin typeface="Amazon Ember" panose="020B0603020204020204" pitchFamily="34" charset="0"/>
              <a:ea typeface="Amazon Ember" panose="020B0603020204020204" pitchFamily="34" charset="0"/>
              <a:cs typeface="Amazon Ember" panose="020B0603020204020204" pitchFamily="34" charset="0"/>
            </a:rPr>
            <a:t>Ease of Use</a:t>
          </a:r>
        </a:p>
      </dgm:t>
    </dgm:pt>
    <dgm:pt modelId="{F5721963-5710-3545-B22A-43679531BA6B}" type="parTrans" cxnId="{14B5FAD6-C4A8-A041-814A-58E7EA6FE91B}">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A41B5BD7-E5C4-6345-8958-2CAF59DAEA23}" type="sibTrans" cxnId="{14B5FAD6-C4A8-A041-814A-58E7EA6FE91B}">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F4C74172-CC16-F647-AD42-E1DF1C64C5CC}">
      <dgm:prSet phldrT="[Text]" custT="1"/>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Imperative, Symbolic and Dynamic APIs</a:t>
          </a:r>
        </a:p>
      </dgm:t>
    </dgm:pt>
    <dgm:pt modelId="{A0716E6B-8D2C-9D4F-AB06-53C41DA6B4CA}" type="parTrans" cxnId="{72322C47-11EA-5D49-8E2E-95FB06B081C0}">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6FCCE27E-5B61-DD4A-B6BD-6B5819D08467}" type="sibTrans" cxnId="{72322C47-11EA-5D49-8E2E-95FB06B081C0}">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58B55D6C-B612-3C42-8C01-0BED23DA5909}">
      <dgm:prSet phldrT="[Text]" custT="1"/>
      <dgm:spPr/>
      <dgm:t>
        <a:bodyPr/>
        <a:lstStyle/>
        <a:p>
          <a:pPr rtl="0"/>
          <a:r>
            <a:rPr lang="en-US" sz="2400" dirty="0">
              <a:latin typeface="Amazon Ember" panose="020B0603020204020204" pitchFamily="34" charset="0"/>
              <a:ea typeface="Amazon Ember" panose="020B0603020204020204" pitchFamily="34" charset="0"/>
              <a:cs typeface="Amazon Ember" panose="020B0603020204020204" pitchFamily="34" charset="0"/>
            </a:rPr>
            <a:t>Performance</a:t>
          </a:r>
        </a:p>
      </dgm:t>
    </dgm:pt>
    <dgm:pt modelId="{2F2B109F-9B0D-AE4F-9868-F154959049D2}" type="parTrans" cxnId="{B7E1FF65-DD30-3C4E-9E0A-42A5518D7D3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C531C9FF-104B-1F40-8FBF-0AEE39F16B3F}" type="sibTrans" cxnId="{B7E1FF65-DD30-3C4E-9E0A-42A5518D7D3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0196635E-B568-DA41-A292-8F0F57F2F8CB}">
      <dgm:prSet phldrT="[Text]" custT="1"/>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Optimized for CPU, GPU, ARM (and more)</a:t>
          </a:r>
        </a:p>
      </dgm:t>
    </dgm:pt>
    <dgm:pt modelId="{A94A8E6F-6679-EE4D-901C-88D6FD6FFFE7}" type="parTrans" cxnId="{3A45AFD2-A45B-EC4D-8261-632408279C83}">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EF371E67-56EF-2948-BDF7-2D643D41B297}" type="sibTrans" cxnId="{3A45AFD2-A45B-EC4D-8261-632408279C83}">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0ECE4BCC-4440-974C-B850-3E7A375DFA31}">
      <dgm:prSet phldrT="[Text]" custT="1"/>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APIs in Python, Scala, C, C++, R (and more)</a:t>
          </a:r>
        </a:p>
      </dgm:t>
    </dgm:pt>
    <dgm:pt modelId="{88732D7C-F07F-714E-878E-B6DEA25F5649}" type="parTrans" cxnId="{0B7426D4-5DD6-C04F-B289-54E039E3776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287005F5-E8C3-8E4A-81E7-78A052D63532}" type="sibTrans" cxnId="{0B7426D4-5DD6-C04F-B289-54E039E3776D}">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562C6F89-272B-974A-87DC-D0E37D72162F}">
      <dgm:prSet phldrT="[Text]" custT="1"/>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Examples and tutorials</a:t>
          </a:r>
          <a:endParaRPr lang="en-US" sz="1600" dirty="0">
            <a:latin typeface="Amazon Ember" panose="020B0603020204020204" pitchFamily="34" charset="0"/>
            <a:ea typeface="Amazon Ember" panose="020B0603020204020204" pitchFamily="34" charset="0"/>
            <a:cs typeface="Amazon Ember" panose="020B0603020204020204" pitchFamily="34" charset="0"/>
          </a:endParaRPr>
        </a:p>
      </dgm:t>
    </dgm:pt>
    <dgm:pt modelId="{BC3C4697-8176-C943-B8D6-D74129ADDDBA}" type="parTrans" cxnId="{7A98DD8D-5812-794C-AF73-CA33464541E7}">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34FAD4E5-F466-E64A-B76B-70C8A56DB406}" type="sibTrans" cxnId="{7A98DD8D-5812-794C-AF73-CA33464541E7}">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75AC1261-6E35-1447-9B30-93792D84B76C}">
      <dgm:prSet phldrT="[Text]" custT="1"/>
      <dgm:spPr/>
      <dgm: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Portability</a:t>
          </a:r>
        </a:p>
      </dgm:t>
    </dgm:pt>
    <dgm:pt modelId="{598C1F5A-C28B-1D4A-BE74-32633DD696D5}" type="parTrans" cxnId="{CFB96A2C-3DEE-C440-B037-91B46894361C}">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FB83780D-D0EF-674E-BC0B-2AD421411814}" type="sibTrans" cxnId="{CFB96A2C-3DEE-C440-B037-91B46894361C}">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308D088B-F206-1748-8475-A1647EF1745F}">
      <dgm:prSet phldrT="[Text]" custT="1"/>
      <dgm:spPr/>
      <dgm:t>
        <a:bodyPr/>
        <a:lstStyle/>
        <a:p>
          <a:pPr rtl="0"/>
          <a:r>
            <a:rPr lang="en-US" sz="1800" dirty="0">
              <a:latin typeface="Amazon Ember" panose="020B0603020204020204" pitchFamily="34" charset="0"/>
              <a:ea typeface="Amazon Ember" panose="020B0603020204020204" pitchFamily="34" charset="0"/>
              <a:cs typeface="Amazon Ember" panose="020B0603020204020204" pitchFamily="34" charset="0"/>
            </a:rPr>
            <a:t>Train on cloud, predict on edge</a:t>
          </a:r>
        </a:p>
      </dgm:t>
    </dgm:pt>
    <dgm:pt modelId="{D5EF9A45-A230-F549-99BC-FA3FA4092491}" type="parTrans" cxnId="{2FFAD3BF-316C-5140-B27A-EAB479C71A61}">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869FD74A-872A-7C48-912C-1C97839FFB49}" type="sibTrans" cxnId="{2FFAD3BF-316C-5140-B27A-EAB479C71A61}">
      <dgm:prSet/>
      <dgm:spPr/>
      <dgm:t>
        <a:bodyPr/>
        <a:lstStyle/>
        <a:p>
          <a:endParaRPr lang="en-US">
            <a:latin typeface="Amazon Ember" panose="020B0603020204020204" pitchFamily="34" charset="0"/>
            <a:ea typeface="Amazon Ember" panose="020B0603020204020204" pitchFamily="34" charset="0"/>
            <a:cs typeface="Amazon Ember" panose="020B0603020204020204" pitchFamily="34" charset="0"/>
          </a:endParaRPr>
        </a:p>
      </dgm:t>
    </dgm:pt>
    <dgm:pt modelId="{53CCDF93-39FE-0D40-99B9-76E62F60D0CB}">
      <dgm:prSet phldrT="[Text]" custT="1"/>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Highly scalable distributed training</a:t>
          </a:r>
        </a:p>
      </dgm:t>
    </dgm:pt>
    <dgm:pt modelId="{8B8561DE-61FD-B24E-A78A-9E2291E0F98C}" type="parTrans" cxnId="{63E92C52-3659-E241-BA57-119C3BAFD7C7}">
      <dgm:prSet/>
      <dgm:spPr/>
      <dgm:t>
        <a:bodyPr/>
        <a:lstStyle/>
        <a:p>
          <a:endParaRPr lang="en-US"/>
        </a:p>
      </dgm:t>
    </dgm:pt>
    <dgm:pt modelId="{18062BBB-2F5D-0843-88B4-B846D0772CB7}" type="sibTrans" cxnId="{63E92C52-3659-E241-BA57-119C3BAFD7C7}">
      <dgm:prSet/>
      <dgm:spPr/>
      <dgm:t>
        <a:bodyPr/>
        <a:lstStyle/>
        <a:p>
          <a:endParaRPr lang="en-US"/>
        </a:p>
      </dgm:t>
    </dgm:pt>
    <dgm:pt modelId="{D292753B-B2BD-8F43-AD3E-BEE733060D97}">
      <dgm:prSet phldrT="[Text]" custT="1"/>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ONNX support</a:t>
          </a:r>
        </a:p>
      </dgm:t>
    </dgm:pt>
    <dgm:pt modelId="{1F7EA76D-BD72-7446-AEEE-99E7CA88A17F}" type="parTrans" cxnId="{D7BC997C-3B08-2248-897E-BF335FEAEE93}">
      <dgm:prSet/>
      <dgm:spPr/>
      <dgm:t>
        <a:bodyPr/>
        <a:lstStyle/>
        <a:p>
          <a:endParaRPr lang="en-US"/>
        </a:p>
      </dgm:t>
    </dgm:pt>
    <dgm:pt modelId="{8F5ABAC2-53E0-4C41-93C0-2C689D8E2419}" type="sibTrans" cxnId="{D7BC997C-3B08-2248-897E-BF335FEAEE93}">
      <dgm:prSet/>
      <dgm:spPr/>
      <dgm:t>
        <a:bodyPr/>
        <a:lstStyle/>
        <a:p>
          <a:endParaRPr lang="en-US"/>
        </a:p>
      </dgm:t>
    </dgm:pt>
    <dgm:pt modelId="{55953A1B-5D28-1F4E-B429-E77E728BE50D}">
      <dgm:prSet phldrT="[Text]" custT="1"/>
      <dgm:spPr/>
      <dgm:t>
        <a:bodyPr/>
        <a:lstStyle/>
        <a:p>
          <a:pPr rtl="0"/>
          <a:r>
            <a:rPr lang="en-US" sz="1800" dirty="0">
              <a:latin typeface="Amazon Ember" panose="020B0603020204020204" pitchFamily="34" charset="0"/>
              <a:ea typeface="Amazon Ember" panose="020B0603020204020204" pitchFamily="34" charset="0"/>
              <a:cs typeface="Amazon Ember" panose="020B0603020204020204" pitchFamily="34" charset="0"/>
            </a:rPr>
            <a:t>Quantization, Sparse, NCCL, and more…</a:t>
          </a:r>
        </a:p>
      </dgm:t>
    </dgm:pt>
    <dgm:pt modelId="{78B49415-ECEF-6441-BB61-79386A174FD1}" type="parTrans" cxnId="{CA62C8AA-C13C-154C-B860-CA96751FFE66}">
      <dgm:prSet/>
      <dgm:spPr/>
      <dgm:t>
        <a:bodyPr/>
        <a:lstStyle/>
        <a:p>
          <a:endParaRPr lang="en-US"/>
        </a:p>
      </dgm:t>
    </dgm:pt>
    <dgm:pt modelId="{A8D57C7E-E152-4644-AE81-A3C8A393F2E5}" type="sibTrans" cxnId="{CA62C8AA-C13C-154C-B860-CA96751FFE66}">
      <dgm:prSet/>
      <dgm:spPr/>
      <dgm:t>
        <a:bodyPr/>
        <a:lstStyle/>
        <a:p>
          <a:endParaRPr lang="en-US"/>
        </a:p>
      </dgm:t>
    </dgm:pt>
    <dgm:pt modelId="{4F709D2C-7851-5F40-8C04-83BBDF7ABDC0}">
      <dgm:prSet phldrT="[Text]" custT="1"/>
      <dgm:spPr/>
      <dgm:t>
        <a:bodyPr/>
        <a:lstStyle/>
        <a:p>
          <a:pPr rtl="0"/>
          <a:r>
            <a:rPr lang="en-US" sz="1800" dirty="0">
              <a:latin typeface="Amazon Ember" panose="020B0603020204020204" pitchFamily="34" charset="0"/>
              <a:ea typeface="Amazon Ember" panose="020B0603020204020204" pitchFamily="34" charset="0"/>
              <a:cs typeface="Amazon Ember" panose="020B0603020204020204" pitchFamily="34" charset="0"/>
            </a:rPr>
            <a:t>Model serving framework</a:t>
          </a:r>
        </a:p>
      </dgm:t>
    </dgm:pt>
    <dgm:pt modelId="{43BF9808-4F88-F944-9EBF-AC566AA57971}" type="parTrans" cxnId="{D2E580B2-E819-A348-B726-EDDD7F8A7CCA}">
      <dgm:prSet/>
      <dgm:spPr/>
      <dgm:t>
        <a:bodyPr/>
        <a:lstStyle/>
        <a:p>
          <a:endParaRPr lang="en-US"/>
        </a:p>
      </dgm:t>
    </dgm:pt>
    <dgm:pt modelId="{A6D4DF54-2458-BE46-A881-CC17EE526AD9}" type="sibTrans" cxnId="{D2E580B2-E819-A348-B726-EDDD7F8A7CCA}">
      <dgm:prSet/>
      <dgm:spPr/>
      <dgm:t>
        <a:bodyPr/>
        <a:lstStyle/>
        <a:p>
          <a:endParaRPr lang="en-US"/>
        </a:p>
      </dgm:t>
    </dgm:pt>
    <dgm:pt modelId="{0BC18310-9707-7A46-9EB0-948C57CB5562}" type="pres">
      <dgm:prSet presAssocID="{6FCE8EDD-F4A5-7943-8A80-BA34EF7109DE}" presName="Name0" presStyleCnt="0">
        <dgm:presLayoutVars>
          <dgm:dir/>
          <dgm:animLvl val="lvl"/>
          <dgm:resizeHandles val="exact"/>
        </dgm:presLayoutVars>
      </dgm:prSet>
      <dgm:spPr/>
    </dgm:pt>
    <dgm:pt modelId="{FABAA5D7-DA3F-ED49-A327-ED7E38678EEA}" type="pres">
      <dgm:prSet presAssocID="{425E84F5-459E-8249-993A-98804CF8C014}" presName="linNode" presStyleCnt="0"/>
      <dgm:spPr/>
    </dgm:pt>
    <dgm:pt modelId="{A3797F35-C3A1-3E4A-A665-42EBAB932F9F}" type="pres">
      <dgm:prSet presAssocID="{425E84F5-459E-8249-993A-98804CF8C014}" presName="parentText" presStyleLbl="node1" presStyleIdx="0" presStyleCnt="3">
        <dgm:presLayoutVars>
          <dgm:chMax val="1"/>
          <dgm:bulletEnabled val="1"/>
        </dgm:presLayoutVars>
      </dgm:prSet>
      <dgm:spPr/>
    </dgm:pt>
    <dgm:pt modelId="{6B306598-CA1E-0545-953D-0D2594B25666}" type="pres">
      <dgm:prSet presAssocID="{425E84F5-459E-8249-993A-98804CF8C014}" presName="descendantText" presStyleLbl="alignAccFollowNode1" presStyleIdx="0" presStyleCnt="3">
        <dgm:presLayoutVars>
          <dgm:bulletEnabled val="1"/>
        </dgm:presLayoutVars>
      </dgm:prSet>
      <dgm:spPr/>
    </dgm:pt>
    <dgm:pt modelId="{E01F51F6-A131-C14E-8C42-4D85FDFA2481}" type="pres">
      <dgm:prSet presAssocID="{A41B5BD7-E5C4-6345-8958-2CAF59DAEA23}" presName="sp" presStyleCnt="0"/>
      <dgm:spPr/>
    </dgm:pt>
    <dgm:pt modelId="{5D36F859-0007-F447-9DE8-226F71A73AD7}" type="pres">
      <dgm:prSet presAssocID="{58B55D6C-B612-3C42-8C01-0BED23DA5909}" presName="linNode" presStyleCnt="0"/>
      <dgm:spPr/>
    </dgm:pt>
    <dgm:pt modelId="{33DE3896-EDEC-1A47-8D2B-6B6BBD668483}" type="pres">
      <dgm:prSet presAssocID="{58B55D6C-B612-3C42-8C01-0BED23DA5909}" presName="parentText" presStyleLbl="node1" presStyleIdx="1" presStyleCnt="3">
        <dgm:presLayoutVars>
          <dgm:chMax val="1"/>
          <dgm:bulletEnabled val="1"/>
        </dgm:presLayoutVars>
      </dgm:prSet>
      <dgm:spPr/>
    </dgm:pt>
    <dgm:pt modelId="{D4CF8C7B-D79A-6846-90FA-611E326A7AF8}" type="pres">
      <dgm:prSet presAssocID="{58B55D6C-B612-3C42-8C01-0BED23DA5909}" presName="descendantText" presStyleLbl="alignAccFollowNode1" presStyleIdx="1" presStyleCnt="3">
        <dgm:presLayoutVars>
          <dgm:bulletEnabled val="1"/>
        </dgm:presLayoutVars>
      </dgm:prSet>
      <dgm:spPr/>
    </dgm:pt>
    <dgm:pt modelId="{C1108C28-63D9-1D4D-A075-11229DE6A1F7}" type="pres">
      <dgm:prSet presAssocID="{C531C9FF-104B-1F40-8FBF-0AEE39F16B3F}" presName="sp" presStyleCnt="0"/>
      <dgm:spPr/>
    </dgm:pt>
    <dgm:pt modelId="{494C8AD0-78E9-8040-B0BF-FBE9ECDF4425}" type="pres">
      <dgm:prSet presAssocID="{75AC1261-6E35-1447-9B30-93792D84B76C}" presName="linNode" presStyleCnt="0"/>
      <dgm:spPr/>
    </dgm:pt>
    <dgm:pt modelId="{AEC7898E-B7DC-1B4E-9A16-C924DE306E67}" type="pres">
      <dgm:prSet presAssocID="{75AC1261-6E35-1447-9B30-93792D84B76C}" presName="parentText" presStyleLbl="node1" presStyleIdx="2" presStyleCnt="3">
        <dgm:presLayoutVars>
          <dgm:chMax val="1"/>
          <dgm:bulletEnabled val="1"/>
        </dgm:presLayoutVars>
      </dgm:prSet>
      <dgm:spPr/>
    </dgm:pt>
    <dgm:pt modelId="{D3E5A4E2-5FBE-BB49-84D7-89918F502AC1}" type="pres">
      <dgm:prSet presAssocID="{75AC1261-6E35-1447-9B30-93792D84B76C}" presName="descendantText" presStyleLbl="alignAccFollowNode1" presStyleIdx="2" presStyleCnt="3">
        <dgm:presLayoutVars>
          <dgm:bulletEnabled val="1"/>
        </dgm:presLayoutVars>
      </dgm:prSet>
      <dgm:spPr/>
    </dgm:pt>
  </dgm:ptLst>
  <dgm:cxnLst>
    <dgm:cxn modelId="{17264F02-3E40-C042-9E6B-36096965B534}" type="presOf" srcId="{0ECE4BCC-4440-974C-B850-3E7A375DFA31}" destId="{6B306598-CA1E-0545-953D-0D2594B25666}" srcOrd="0" destOrd="1" presId="urn:microsoft.com/office/officeart/2005/8/layout/vList5"/>
    <dgm:cxn modelId="{39FC5010-1A6A-A942-A1BD-8AE04FE318C5}" type="presOf" srcId="{58B55D6C-B612-3C42-8C01-0BED23DA5909}" destId="{33DE3896-EDEC-1A47-8D2B-6B6BBD668483}" srcOrd="0" destOrd="0" presId="urn:microsoft.com/office/officeart/2005/8/layout/vList5"/>
    <dgm:cxn modelId="{14C56C23-B7CC-AF4B-8A4C-3D8B34313E5B}" type="presOf" srcId="{55953A1B-5D28-1F4E-B429-E77E728BE50D}" destId="{D4CF8C7B-D79A-6846-90FA-611E326A7AF8}" srcOrd="0" destOrd="2" presId="urn:microsoft.com/office/officeart/2005/8/layout/vList5"/>
    <dgm:cxn modelId="{CFB96A2C-3DEE-C440-B037-91B46894361C}" srcId="{6FCE8EDD-F4A5-7943-8A80-BA34EF7109DE}" destId="{75AC1261-6E35-1447-9B30-93792D84B76C}" srcOrd="2" destOrd="0" parTransId="{598C1F5A-C28B-1D4A-BE74-32633DD696D5}" sibTransId="{FB83780D-D0EF-674E-BC0B-2AD421411814}"/>
    <dgm:cxn modelId="{1DC0C22E-2A7F-F54D-8E74-64EE5512A6DC}" type="presOf" srcId="{0196635E-B568-DA41-A292-8F0F57F2F8CB}" destId="{D4CF8C7B-D79A-6846-90FA-611E326A7AF8}" srcOrd="0" destOrd="0" presId="urn:microsoft.com/office/officeart/2005/8/layout/vList5"/>
    <dgm:cxn modelId="{72322C47-11EA-5D49-8E2E-95FB06B081C0}" srcId="{425E84F5-459E-8249-993A-98804CF8C014}" destId="{F4C74172-CC16-F647-AD42-E1DF1C64C5CC}" srcOrd="0" destOrd="0" parTransId="{A0716E6B-8D2C-9D4F-AB06-53C41DA6B4CA}" sibTransId="{6FCCE27E-5B61-DD4A-B6BD-6B5819D08467}"/>
    <dgm:cxn modelId="{63E92C52-3659-E241-BA57-119C3BAFD7C7}" srcId="{58B55D6C-B612-3C42-8C01-0BED23DA5909}" destId="{53CCDF93-39FE-0D40-99B9-76E62F60D0CB}" srcOrd="1" destOrd="0" parTransId="{8B8561DE-61FD-B24E-A78A-9E2291E0F98C}" sibTransId="{18062BBB-2F5D-0843-88B4-B846D0772CB7}"/>
    <dgm:cxn modelId="{BDEA6F5B-C782-EB44-BEED-68A42FA49F46}" type="presOf" srcId="{425E84F5-459E-8249-993A-98804CF8C014}" destId="{A3797F35-C3A1-3E4A-A665-42EBAB932F9F}" srcOrd="0" destOrd="0" presId="urn:microsoft.com/office/officeart/2005/8/layout/vList5"/>
    <dgm:cxn modelId="{B7E1FF65-DD30-3C4E-9E0A-42A5518D7D3D}" srcId="{6FCE8EDD-F4A5-7943-8A80-BA34EF7109DE}" destId="{58B55D6C-B612-3C42-8C01-0BED23DA5909}" srcOrd="1" destOrd="0" parTransId="{2F2B109F-9B0D-AE4F-9868-F154959049D2}" sibTransId="{C531C9FF-104B-1F40-8FBF-0AEE39F16B3F}"/>
    <dgm:cxn modelId="{066DB475-B00E-2A45-AB9A-523C7270D446}" type="presOf" srcId="{562C6F89-272B-974A-87DC-D0E37D72162F}" destId="{6B306598-CA1E-0545-953D-0D2594B25666}" srcOrd="0" destOrd="2" presId="urn:microsoft.com/office/officeart/2005/8/layout/vList5"/>
    <dgm:cxn modelId="{485BE378-EDC2-874D-8206-2F49498E2460}" type="presOf" srcId="{53CCDF93-39FE-0D40-99B9-76E62F60D0CB}" destId="{D4CF8C7B-D79A-6846-90FA-611E326A7AF8}" srcOrd="0" destOrd="1" presId="urn:microsoft.com/office/officeart/2005/8/layout/vList5"/>
    <dgm:cxn modelId="{D7BC997C-3B08-2248-897E-BF335FEAEE93}" srcId="{75AC1261-6E35-1447-9B30-93792D84B76C}" destId="{D292753B-B2BD-8F43-AD3E-BEE733060D97}" srcOrd="2" destOrd="0" parTransId="{1F7EA76D-BD72-7446-AEEE-99E7CA88A17F}" sibTransId="{8F5ABAC2-53E0-4C41-93C0-2C689D8E2419}"/>
    <dgm:cxn modelId="{3ECE6680-C187-2941-B2E3-629F8F0AA33B}" type="presOf" srcId="{6FCE8EDD-F4A5-7943-8A80-BA34EF7109DE}" destId="{0BC18310-9707-7A46-9EB0-948C57CB5562}" srcOrd="0" destOrd="0" presId="urn:microsoft.com/office/officeart/2005/8/layout/vList5"/>
    <dgm:cxn modelId="{7A98DD8D-5812-794C-AF73-CA33464541E7}" srcId="{425E84F5-459E-8249-993A-98804CF8C014}" destId="{562C6F89-272B-974A-87DC-D0E37D72162F}" srcOrd="2" destOrd="0" parTransId="{BC3C4697-8176-C943-B8D6-D74129ADDDBA}" sibTransId="{34FAD4E5-F466-E64A-B76B-70C8A56DB406}"/>
    <dgm:cxn modelId="{C1DC0B97-8F75-454C-BFB3-5B074F9A96CB}" type="presOf" srcId="{4F709D2C-7851-5F40-8C04-83BBDF7ABDC0}" destId="{D3E5A4E2-5FBE-BB49-84D7-89918F502AC1}" srcOrd="0" destOrd="1" presId="urn:microsoft.com/office/officeart/2005/8/layout/vList5"/>
    <dgm:cxn modelId="{CA62C8AA-C13C-154C-B860-CA96751FFE66}" srcId="{58B55D6C-B612-3C42-8C01-0BED23DA5909}" destId="{55953A1B-5D28-1F4E-B429-E77E728BE50D}" srcOrd="2" destOrd="0" parTransId="{78B49415-ECEF-6441-BB61-79386A174FD1}" sibTransId="{A8D57C7E-E152-4644-AE81-A3C8A393F2E5}"/>
    <dgm:cxn modelId="{D2E580B2-E819-A348-B726-EDDD7F8A7CCA}" srcId="{75AC1261-6E35-1447-9B30-93792D84B76C}" destId="{4F709D2C-7851-5F40-8C04-83BBDF7ABDC0}" srcOrd="1" destOrd="0" parTransId="{43BF9808-4F88-F944-9EBF-AC566AA57971}" sibTransId="{A6D4DF54-2458-BE46-A881-CC17EE526AD9}"/>
    <dgm:cxn modelId="{4AC2E4BC-A752-3449-9D35-B6D8EDB9DF0F}" type="presOf" srcId="{F4C74172-CC16-F647-AD42-E1DF1C64C5CC}" destId="{6B306598-CA1E-0545-953D-0D2594B25666}" srcOrd="0" destOrd="0" presId="urn:microsoft.com/office/officeart/2005/8/layout/vList5"/>
    <dgm:cxn modelId="{2FFAD3BF-316C-5140-B27A-EAB479C71A61}" srcId="{75AC1261-6E35-1447-9B30-93792D84B76C}" destId="{308D088B-F206-1748-8475-A1647EF1745F}" srcOrd="0" destOrd="0" parTransId="{D5EF9A45-A230-F549-99BC-FA3FA4092491}" sibTransId="{869FD74A-872A-7C48-912C-1C97839FFB49}"/>
    <dgm:cxn modelId="{259D78D1-BAA6-8048-853B-DED946AA9DE5}" type="presOf" srcId="{308D088B-F206-1748-8475-A1647EF1745F}" destId="{D3E5A4E2-5FBE-BB49-84D7-89918F502AC1}" srcOrd="0" destOrd="0" presId="urn:microsoft.com/office/officeart/2005/8/layout/vList5"/>
    <dgm:cxn modelId="{3A45AFD2-A45B-EC4D-8261-632408279C83}" srcId="{58B55D6C-B612-3C42-8C01-0BED23DA5909}" destId="{0196635E-B568-DA41-A292-8F0F57F2F8CB}" srcOrd="0" destOrd="0" parTransId="{A94A8E6F-6679-EE4D-901C-88D6FD6FFFE7}" sibTransId="{EF371E67-56EF-2948-BDF7-2D643D41B297}"/>
    <dgm:cxn modelId="{0B7426D4-5DD6-C04F-B289-54E039E3776D}" srcId="{425E84F5-459E-8249-993A-98804CF8C014}" destId="{0ECE4BCC-4440-974C-B850-3E7A375DFA31}" srcOrd="1" destOrd="0" parTransId="{88732D7C-F07F-714E-878E-B6DEA25F5649}" sibTransId="{287005F5-E8C3-8E4A-81E7-78A052D63532}"/>
    <dgm:cxn modelId="{14B5FAD6-C4A8-A041-814A-58E7EA6FE91B}" srcId="{6FCE8EDD-F4A5-7943-8A80-BA34EF7109DE}" destId="{425E84F5-459E-8249-993A-98804CF8C014}" srcOrd="0" destOrd="0" parTransId="{F5721963-5710-3545-B22A-43679531BA6B}" sibTransId="{A41B5BD7-E5C4-6345-8958-2CAF59DAEA23}"/>
    <dgm:cxn modelId="{24844BEF-DB3D-6C4C-88F7-0F97802AEEC1}" type="presOf" srcId="{75AC1261-6E35-1447-9B30-93792D84B76C}" destId="{AEC7898E-B7DC-1B4E-9A16-C924DE306E67}" srcOrd="0" destOrd="0" presId="urn:microsoft.com/office/officeart/2005/8/layout/vList5"/>
    <dgm:cxn modelId="{73B0DCF8-C649-6341-A2B1-C3A6CC6C2150}" type="presOf" srcId="{D292753B-B2BD-8F43-AD3E-BEE733060D97}" destId="{D3E5A4E2-5FBE-BB49-84D7-89918F502AC1}" srcOrd="0" destOrd="2" presId="urn:microsoft.com/office/officeart/2005/8/layout/vList5"/>
    <dgm:cxn modelId="{FAF26952-4228-5049-8263-D2A539457186}" type="presParOf" srcId="{0BC18310-9707-7A46-9EB0-948C57CB5562}" destId="{FABAA5D7-DA3F-ED49-A327-ED7E38678EEA}" srcOrd="0" destOrd="0" presId="urn:microsoft.com/office/officeart/2005/8/layout/vList5"/>
    <dgm:cxn modelId="{4B2365A2-DB8D-DB46-9F94-EA2627BAEEF2}" type="presParOf" srcId="{FABAA5D7-DA3F-ED49-A327-ED7E38678EEA}" destId="{A3797F35-C3A1-3E4A-A665-42EBAB932F9F}" srcOrd="0" destOrd="0" presId="urn:microsoft.com/office/officeart/2005/8/layout/vList5"/>
    <dgm:cxn modelId="{D78AB605-BA33-3A48-8832-976C8F734BB0}" type="presParOf" srcId="{FABAA5D7-DA3F-ED49-A327-ED7E38678EEA}" destId="{6B306598-CA1E-0545-953D-0D2594B25666}" srcOrd="1" destOrd="0" presId="urn:microsoft.com/office/officeart/2005/8/layout/vList5"/>
    <dgm:cxn modelId="{6AC00AC1-47B3-A242-A0A2-C92452DCA500}" type="presParOf" srcId="{0BC18310-9707-7A46-9EB0-948C57CB5562}" destId="{E01F51F6-A131-C14E-8C42-4D85FDFA2481}" srcOrd="1" destOrd="0" presId="urn:microsoft.com/office/officeart/2005/8/layout/vList5"/>
    <dgm:cxn modelId="{0B46F784-330A-1F4A-83C2-CB910D6C95F8}" type="presParOf" srcId="{0BC18310-9707-7A46-9EB0-948C57CB5562}" destId="{5D36F859-0007-F447-9DE8-226F71A73AD7}" srcOrd="2" destOrd="0" presId="urn:microsoft.com/office/officeart/2005/8/layout/vList5"/>
    <dgm:cxn modelId="{022A9F00-D3E3-1F4F-86F6-67E88FAFB69E}" type="presParOf" srcId="{5D36F859-0007-F447-9DE8-226F71A73AD7}" destId="{33DE3896-EDEC-1A47-8D2B-6B6BBD668483}" srcOrd="0" destOrd="0" presId="urn:microsoft.com/office/officeart/2005/8/layout/vList5"/>
    <dgm:cxn modelId="{A80BDB72-460A-164D-A3CF-5A4A29070CA2}" type="presParOf" srcId="{5D36F859-0007-F447-9DE8-226F71A73AD7}" destId="{D4CF8C7B-D79A-6846-90FA-611E326A7AF8}" srcOrd="1" destOrd="0" presId="urn:microsoft.com/office/officeart/2005/8/layout/vList5"/>
    <dgm:cxn modelId="{0CEA0154-52BB-E54F-A9A8-1C93348988BC}" type="presParOf" srcId="{0BC18310-9707-7A46-9EB0-948C57CB5562}" destId="{C1108C28-63D9-1D4D-A075-11229DE6A1F7}" srcOrd="3" destOrd="0" presId="urn:microsoft.com/office/officeart/2005/8/layout/vList5"/>
    <dgm:cxn modelId="{6BFC3FF9-1E31-8A47-A834-77B00D502496}" type="presParOf" srcId="{0BC18310-9707-7A46-9EB0-948C57CB5562}" destId="{494C8AD0-78E9-8040-B0BF-FBE9ECDF4425}" srcOrd="4" destOrd="0" presId="urn:microsoft.com/office/officeart/2005/8/layout/vList5"/>
    <dgm:cxn modelId="{CC1C2615-2956-7A46-B88A-993F99ECABC6}" type="presParOf" srcId="{494C8AD0-78E9-8040-B0BF-FBE9ECDF4425}" destId="{AEC7898E-B7DC-1B4E-9A16-C924DE306E67}" srcOrd="0" destOrd="0" presId="urn:microsoft.com/office/officeart/2005/8/layout/vList5"/>
    <dgm:cxn modelId="{E8F80D7C-16AE-EC45-9004-AC066F5994DC}" type="presParOf" srcId="{494C8AD0-78E9-8040-B0BF-FBE9ECDF4425}" destId="{D3E5A4E2-5FBE-BB49-84D7-89918F502AC1}"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46EC8E-7141-5F45-9EB0-479E593BF13E}" type="doc">
      <dgm:prSet loTypeId="urn:microsoft.com/office/officeart/2008/layout/VerticalCurvedList" loCatId="" qsTypeId="urn:microsoft.com/office/officeart/2005/8/quickstyle/simple1" qsCatId="simple" csTypeId="urn:microsoft.com/office/officeart/2005/8/colors/accent3_2" csCatId="accent3" phldr="1"/>
      <dgm:spPr/>
    </dgm:pt>
    <dgm:pt modelId="{0200ADE3-284B-3447-925E-20E2E2781306}">
      <dgm:prSet phldrT="[Text]" custT="1"/>
      <dgm:spPr>
        <a:solidFill>
          <a:srgbClr val="009CE4"/>
        </a:solidFill>
        <a:ln>
          <a:noFill/>
        </a:ln>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Performance</a:t>
          </a:r>
        </a:p>
      </dgm:t>
    </dgm:pt>
    <dgm:pt modelId="{DBE14283-5AEA-4F46-A7ED-E9D3AB829BF5}" type="parTrans" cxnId="{0C85B016-E444-EE40-8D51-14517956DE2B}">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354A683E-D9A5-4C42-9696-08D853D11B63}" type="sibTrans" cxnId="{0C85B016-E444-EE40-8D51-14517956DE2B}">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BDCE5A8E-D53C-0F45-9422-935A2E276BEE}">
      <dgm:prSet phldrT="[Text]" custT="1"/>
      <dgm:spPr>
        <a:solidFill>
          <a:srgbClr val="009CE4"/>
        </a:solidFill>
        <a:ln>
          <a:noFill/>
        </a:ln>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Networking</a:t>
          </a:r>
        </a:p>
      </dgm:t>
    </dgm:pt>
    <dgm:pt modelId="{90FDD59E-A47F-D24C-A321-187AEBB4BA95}" type="parTrans" cxnId="{77A9EE1D-8677-9840-9FC2-C82512E421AB}">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66DFA7AA-7B74-0B4C-938E-3E61E39BC303}" type="sibTrans" cxnId="{77A9EE1D-8677-9840-9FC2-C82512E421AB}">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4E3E2D89-94C0-9042-84BA-8C91FC9FBADD}">
      <dgm:prSet phldrT="[Text]" custT="1"/>
      <dgm:spPr>
        <a:solidFill>
          <a:srgbClr val="009CE4"/>
        </a:solidFill>
        <a:ln>
          <a:noFill/>
        </a:ln>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Monitoring</a:t>
          </a:r>
        </a:p>
      </dgm:t>
    </dgm:pt>
    <dgm:pt modelId="{A9F77DD6-76AD-AD4C-A513-4811A3CBA57A}" type="parTrans" cxnId="{5256EB0E-2976-5747-82B1-ECDC1293DE80}">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63865381-962D-4944-8BE2-B601DEE6E2AA}" type="sibTrans" cxnId="{5256EB0E-2976-5747-82B1-ECDC1293DE80}">
      <dgm:prSet/>
      <dgm:spPr/>
      <dgm:t>
        <a:bodyPr/>
        <a:lstStyle/>
        <a:p>
          <a:pPr rtl="0"/>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449B940C-2218-FE4A-BAE8-C5CCBAC11CFE}">
      <dgm:prSet custT="1"/>
      <dgm:spPr>
        <a:solidFill>
          <a:srgbClr val="009CE4"/>
        </a:solidFill>
        <a:ln>
          <a:noFill/>
        </a:ln>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Model Decoupling</a:t>
          </a:r>
        </a:p>
      </dgm:t>
    </dgm:pt>
    <dgm:pt modelId="{3D7F4DC2-D89B-AC4D-B9E3-3A8F5CF4F38C}" type="parTrans" cxnId="{6DC56D2E-7E1B-E94B-A050-D83BFE744FF4}">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8D758818-C464-2B4C-A536-4962944BA855}" type="sibTrans" cxnId="{6DC56D2E-7E1B-E94B-A050-D83BFE744FF4}">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C81ECC01-90DB-EF41-BBC2-8946469E6696}">
      <dgm:prSet custT="1"/>
      <dgm:spPr>
        <a:solidFill>
          <a:srgbClr val="009CE4"/>
        </a:solidFill>
        <a:ln>
          <a:noFill/>
        </a:ln>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Cross Framework</a:t>
          </a:r>
        </a:p>
      </dgm:t>
    </dgm:pt>
    <dgm:pt modelId="{E0E2C0CC-D8DA-DD4F-A79A-460D03B22333}" type="parTrans" cxnId="{A359B02A-1962-974F-A13C-00087FE31B2F}">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26D7CB5A-6064-2148-9923-B71664A55C3D}" type="sibTrans" cxnId="{A359B02A-1962-974F-A13C-00087FE31B2F}">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8B401BAD-3DC1-6540-9C3E-D685DDB38990}">
      <dgm:prSet custT="1"/>
      <dgm:spPr>
        <a:solidFill>
          <a:srgbClr val="009CE4"/>
        </a:solidFill>
        <a:ln>
          <a:noFill/>
        </a:ln>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Cross Platform</a:t>
          </a:r>
        </a:p>
      </dgm:t>
    </dgm:pt>
    <dgm:pt modelId="{91562F24-403A-D340-AC50-80DCFD14729C}" type="parTrans" cxnId="{453412A0-4981-3C4B-A915-07E91C9FC2FD}">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5ABA6A77-F42D-7145-A2B1-67C1ADC674A2}" type="sibTrans" cxnId="{453412A0-4981-3C4B-A915-07E91C9FC2FD}">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C086D471-D2B4-D340-B1DA-D0D2493B64E9}">
      <dgm:prSet phldrT="[Text]" custT="1"/>
      <dgm:spPr>
        <a:solidFill>
          <a:srgbClr val="009CE4"/>
        </a:solidFill>
        <a:ln>
          <a:noFill/>
        </a:ln>
      </dgm:spPr>
      <dgm:t>
        <a:bodyPr/>
        <a:lstStyle/>
        <a:p>
          <a:r>
            <a:rPr lang="en-US" sz="1800" dirty="0">
              <a:latin typeface="Amazon Ember" panose="020B0603020204020204" pitchFamily="34" charset="0"/>
              <a:ea typeface="Amazon Ember" panose="020B0603020204020204" pitchFamily="34" charset="0"/>
              <a:cs typeface="Amazon Ember" panose="020B0603020204020204" pitchFamily="34" charset="0"/>
            </a:rPr>
            <a:t>Availability</a:t>
          </a:r>
        </a:p>
      </dgm:t>
    </dgm:pt>
    <dgm:pt modelId="{C12ED46A-2783-334C-AB87-3D268E6AA763}" type="parTrans" cxnId="{0BF4D03D-628E-1A45-A3E0-220607EF8105}">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81AA1387-438F-4D41-9C32-8B05BAD6E9B4}" type="sibTrans" cxnId="{0BF4D03D-628E-1A45-A3E0-220607EF8105}">
      <dgm:prSet/>
      <dgm:spPr/>
      <dgm:t>
        <a:bodyPr/>
        <a:lstStyle/>
        <a:p>
          <a:endParaRPr lang="en-US" sz="1800">
            <a:latin typeface="Amazon Ember" panose="020B0603020204020204" pitchFamily="34" charset="0"/>
            <a:ea typeface="Amazon Ember" panose="020B0603020204020204" pitchFamily="34" charset="0"/>
            <a:cs typeface="Amazon Ember" panose="020B0603020204020204" pitchFamily="34" charset="0"/>
          </a:endParaRPr>
        </a:p>
      </dgm:t>
    </dgm:pt>
    <dgm:pt modelId="{16AF5EEF-1F05-7E43-813A-CC32F71F1A6C}" type="pres">
      <dgm:prSet presAssocID="{C946EC8E-7141-5F45-9EB0-479E593BF13E}" presName="Name0" presStyleCnt="0">
        <dgm:presLayoutVars>
          <dgm:chMax val="7"/>
          <dgm:chPref val="7"/>
          <dgm:dir/>
        </dgm:presLayoutVars>
      </dgm:prSet>
      <dgm:spPr/>
    </dgm:pt>
    <dgm:pt modelId="{23A022A1-4B11-2648-A284-9779EDBB3D76}" type="pres">
      <dgm:prSet presAssocID="{C946EC8E-7141-5F45-9EB0-479E593BF13E}" presName="Name1" presStyleCnt="0"/>
      <dgm:spPr/>
    </dgm:pt>
    <dgm:pt modelId="{AA162D8F-699A-9543-B7A1-DF426FB97D4F}" type="pres">
      <dgm:prSet presAssocID="{C946EC8E-7141-5F45-9EB0-479E593BF13E}" presName="cycle" presStyleCnt="0"/>
      <dgm:spPr/>
    </dgm:pt>
    <dgm:pt modelId="{FD870283-96AD-7046-9314-C3B62FEE2C21}" type="pres">
      <dgm:prSet presAssocID="{C946EC8E-7141-5F45-9EB0-479E593BF13E}" presName="srcNode" presStyleLbl="node1" presStyleIdx="0" presStyleCnt="7"/>
      <dgm:spPr/>
    </dgm:pt>
    <dgm:pt modelId="{FBA74F57-1EFD-AB49-A915-E84564474A3B}" type="pres">
      <dgm:prSet presAssocID="{C946EC8E-7141-5F45-9EB0-479E593BF13E}" presName="conn" presStyleLbl="parChTrans1D2" presStyleIdx="0" presStyleCnt="1"/>
      <dgm:spPr/>
    </dgm:pt>
    <dgm:pt modelId="{24E0A01B-6C83-E348-8F29-52D559BA29D8}" type="pres">
      <dgm:prSet presAssocID="{C946EC8E-7141-5F45-9EB0-479E593BF13E}" presName="extraNode" presStyleLbl="node1" presStyleIdx="0" presStyleCnt="7"/>
      <dgm:spPr/>
    </dgm:pt>
    <dgm:pt modelId="{08768CB9-2C0B-2342-9751-6C09790ECFDC}" type="pres">
      <dgm:prSet presAssocID="{C946EC8E-7141-5F45-9EB0-479E593BF13E}" presName="dstNode" presStyleLbl="node1" presStyleIdx="0" presStyleCnt="7"/>
      <dgm:spPr/>
    </dgm:pt>
    <dgm:pt modelId="{08055874-952F-EA4B-A7EA-82B1E3512F60}" type="pres">
      <dgm:prSet presAssocID="{0200ADE3-284B-3447-925E-20E2E2781306}" presName="text_1" presStyleLbl="node1" presStyleIdx="0" presStyleCnt="7">
        <dgm:presLayoutVars>
          <dgm:bulletEnabled val="1"/>
        </dgm:presLayoutVars>
      </dgm:prSet>
      <dgm:spPr/>
    </dgm:pt>
    <dgm:pt modelId="{6205998B-AE56-574B-B534-4F680238566F}" type="pres">
      <dgm:prSet presAssocID="{0200ADE3-284B-3447-925E-20E2E2781306}" presName="accent_1" presStyleCnt="0"/>
      <dgm:spPr/>
    </dgm:pt>
    <dgm:pt modelId="{3F6D4A8D-9AE1-274B-83C0-5134F90457C8}" type="pres">
      <dgm:prSet presAssocID="{0200ADE3-284B-3447-925E-20E2E2781306}" presName="accentRepeatNode" presStyleLbl="solidFgAcc1" presStyleIdx="0" presStyleCnt="7"/>
      <dgm:spPr>
        <a:solidFill>
          <a:schemeClr val="bg1"/>
        </a:solidFill>
      </dgm:spPr>
    </dgm:pt>
    <dgm:pt modelId="{E2EA1E36-C7B2-8848-B715-D569AD0E786B}" type="pres">
      <dgm:prSet presAssocID="{C086D471-D2B4-D340-B1DA-D0D2493B64E9}" presName="text_2" presStyleLbl="node1" presStyleIdx="1" presStyleCnt="7">
        <dgm:presLayoutVars>
          <dgm:bulletEnabled val="1"/>
        </dgm:presLayoutVars>
      </dgm:prSet>
      <dgm:spPr/>
    </dgm:pt>
    <dgm:pt modelId="{B0C6D402-9C51-BA45-A522-3A1DF31CD9FF}" type="pres">
      <dgm:prSet presAssocID="{C086D471-D2B4-D340-B1DA-D0D2493B64E9}" presName="accent_2" presStyleCnt="0"/>
      <dgm:spPr/>
    </dgm:pt>
    <dgm:pt modelId="{9420F19B-6A7B-1440-B111-ACC528AF527F}" type="pres">
      <dgm:prSet presAssocID="{C086D471-D2B4-D340-B1DA-D0D2493B64E9}" presName="accentRepeatNode" presStyleLbl="solidFgAcc1" presStyleIdx="1" presStyleCnt="7"/>
      <dgm:spPr>
        <a:solidFill>
          <a:schemeClr val="bg1"/>
        </a:solidFill>
      </dgm:spPr>
    </dgm:pt>
    <dgm:pt modelId="{A005FC4A-CD07-AF48-8A1F-D4A70ED8FD61}" type="pres">
      <dgm:prSet presAssocID="{BDCE5A8E-D53C-0F45-9422-935A2E276BEE}" presName="text_3" presStyleLbl="node1" presStyleIdx="2" presStyleCnt="7">
        <dgm:presLayoutVars>
          <dgm:bulletEnabled val="1"/>
        </dgm:presLayoutVars>
      </dgm:prSet>
      <dgm:spPr/>
    </dgm:pt>
    <dgm:pt modelId="{E1A0654F-BC6C-6344-8B1E-BB6057BC05F1}" type="pres">
      <dgm:prSet presAssocID="{BDCE5A8E-D53C-0F45-9422-935A2E276BEE}" presName="accent_3" presStyleCnt="0"/>
      <dgm:spPr/>
    </dgm:pt>
    <dgm:pt modelId="{76BA6E6C-DA08-F64D-B35C-25477768E5F9}" type="pres">
      <dgm:prSet presAssocID="{BDCE5A8E-D53C-0F45-9422-935A2E276BEE}" presName="accentRepeatNode" presStyleLbl="solidFgAcc1" presStyleIdx="2" presStyleCnt="7"/>
      <dgm:spPr>
        <a:solidFill>
          <a:schemeClr val="bg1"/>
        </a:solidFill>
      </dgm:spPr>
    </dgm:pt>
    <dgm:pt modelId="{56E1FF0B-861D-D94F-8F38-FBBBEBCD1D10}" type="pres">
      <dgm:prSet presAssocID="{4E3E2D89-94C0-9042-84BA-8C91FC9FBADD}" presName="text_4" presStyleLbl="node1" presStyleIdx="3" presStyleCnt="7">
        <dgm:presLayoutVars>
          <dgm:bulletEnabled val="1"/>
        </dgm:presLayoutVars>
      </dgm:prSet>
      <dgm:spPr/>
    </dgm:pt>
    <dgm:pt modelId="{F8AE4210-BEE7-D045-AD63-3D7D4DD071A1}" type="pres">
      <dgm:prSet presAssocID="{4E3E2D89-94C0-9042-84BA-8C91FC9FBADD}" presName="accent_4" presStyleCnt="0"/>
      <dgm:spPr/>
    </dgm:pt>
    <dgm:pt modelId="{B8A522E1-D6D2-ED4A-8EF8-86895D5FF5EF}" type="pres">
      <dgm:prSet presAssocID="{4E3E2D89-94C0-9042-84BA-8C91FC9FBADD}" presName="accentRepeatNode" presStyleLbl="solidFgAcc1" presStyleIdx="3" presStyleCnt="7"/>
      <dgm:spPr>
        <a:solidFill>
          <a:schemeClr val="bg1"/>
        </a:solidFill>
      </dgm:spPr>
    </dgm:pt>
    <dgm:pt modelId="{32B91823-A7CF-4847-82F8-129D2AA37B1F}" type="pres">
      <dgm:prSet presAssocID="{449B940C-2218-FE4A-BAE8-C5CCBAC11CFE}" presName="text_5" presStyleLbl="node1" presStyleIdx="4" presStyleCnt="7">
        <dgm:presLayoutVars>
          <dgm:bulletEnabled val="1"/>
        </dgm:presLayoutVars>
      </dgm:prSet>
      <dgm:spPr/>
    </dgm:pt>
    <dgm:pt modelId="{0FFE002B-948F-A040-8919-F00487D64134}" type="pres">
      <dgm:prSet presAssocID="{449B940C-2218-FE4A-BAE8-C5CCBAC11CFE}" presName="accent_5" presStyleCnt="0"/>
      <dgm:spPr/>
    </dgm:pt>
    <dgm:pt modelId="{9CB70FF8-63A5-3044-8DFB-667A11431665}" type="pres">
      <dgm:prSet presAssocID="{449B940C-2218-FE4A-BAE8-C5CCBAC11CFE}" presName="accentRepeatNode" presStyleLbl="solidFgAcc1" presStyleIdx="4" presStyleCnt="7"/>
      <dgm:spPr>
        <a:solidFill>
          <a:schemeClr val="bg1"/>
        </a:solidFill>
      </dgm:spPr>
    </dgm:pt>
    <dgm:pt modelId="{A186F144-A66A-D949-9D37-6E057B1E9C72}" type="pres">
      <dgm:prSet presAssocID="{C81ECC01-90DB-EF41-BBC2-8946469E6696}" presName="text_6" presStyleLbl="node1" presStyleIdx="5" presStyleCnt="7">
        <dgm:presLayoutVars>
          <dgm:bulletEnabled val="1"/>
        </dgm:presLayoutVars>
      </dgm:prSet>
      <dgm:spPr/>
    </dgm:pt>
    <dgm:pt modelId="{A5086EDB-79CA-354E-8D6B-E890B6BE8D30}" type="pres">
      <dgm:prSet presAssocID="{C81ECC01-90DB-EF41-BBC2-8946469E6696}" presName="accent_6" presStyleCnt="0"/>
      <dgm:spPr/>
    </dgm:pt>
    <dgm:pt modelId="{6D23E375-92E4-2F4B-8769-716F31B3EC34}" type="pres">
      <dgm:prSet presAssocID="{C81ECC01-90DB-EF41-BBC2-8946469E6696}" presName="accentRepeatNode" presStyleLbl="solidFgAcc1" presStyleIdx="5" presStyleCnt="7"/>
      <dgm:spPr>
        <a:solidFill>
          <a:schemeClr val="bg1"/>
        </a:solidFill>
      </dgm:spPr>
    </dgm:pt>
    <dgm:pt modelId="{5DB645F8-5D5A-3B49-B81E-921687746961}" type="pres">
      <dgm:prSet presAssocID="{8B401BAD-3DC1-6540-9C3E-D685DDB38990}" presName="text_7" presStyleLbl="node1" presStyleIdx="6" presStyleCnt="7">
        <dgm:presLayoutVars>
          <dgm:bulletEnabled val="1"/>
        </dgm:presLayoutVars>
      </dgm:prSet>
      <dgm:spPr/>
    </dgm:pt>
    <dgm:pt modelId="{3C55CEEC-0AAF-3941-A2B8-C49277927966}" type="pres">
      <dgm:prSet presAssocID="{8B401BAD-3DC1-6540-9C3E-D685DDB38990}" presName="accent_7" presStyleCnt="0"/>
      <dgm:spPr/>
    </dgm:pt>
    <dgm:pt modelId="{EEFEDD19-8F0C-A04B-BB29-F848DAE68632}" type="pres">
      <dgm:prSet presAssocID="{8B401BAD-3DC1-6540-9C3E-D685DDB38990}" presName="accentRepeatNode" presStyleLbl="solidFgAcc1" presStyleIdx="6" presStyleCnt="7"/>
      <dgm:spPr>
        <a:solidFill>
          <a:schemeClr val="bg1"/>
        </a:solidFill>
      </dgm:spPr>
    </dgm:pt>
  </dgm:ptLst>
  <dgm:cxnLst>
    <dgm:cxn modelId="{5256EB0E-2976-5747-82B1-ECDC1293DE80}" srcId="{C946EC8E-7141-5F45-9EB0-479E593BF13E}" destId="{4E3E2D89-94C0-9042-84BA-8C91FC9FBADD}" srcOrd="3" destOrd="0" parTransId="{A9F77DD6-76AD-AD4C-A513-4811A3CBA57A}" sibTransId="{63865381-962D-4944-8BE2-B601DEE6E2AA}"/>
    <dgm:cxn modelId="{0C85B016-E444-EE40-8D51-14517956DE2B}" srcId="{C946EC8E-7141-5F45-9EB0-479E593BF13E}" destId="{0200ADE3-284B-3447-925E-20E2E2781306}" srcOrd="0" destOrd="0" parTransId="{DBE14283-5AEA-4F46-A7ED-E9D3AB829BF5}" sibTransId="{354A683E-D9A5-4C42-9696-08D853D11B63}"/>
    <dgm:cxn modelId="{ABC0A217-6FC5-5E4C-B96C-C4D477FDC122}" type="presOf" srcId="{C81ECC01-90DB-EF41-BBC2-8946469E6696}" destId="{A186F144-A66A-D949-9D37-6E057B1E9C72}" srcOrd="0" destOrd="0" presId="urn:microsoft.com/office/officeart/2008/layout/VerticalCurvedList"/>
    <dgm:cxn modelId="{77A9EE1D-8677-9840-9FC2-C82512E421AB}" srcId="{C946EC8E-7141-5F45-9EB0-479E593BF13E}" destId="{BDCE5A8E-D53C-0F45-9422-935A2E276BEE}" srcOrd="2" destOrd="0" parTransId="{90FDD59E-A47F-D24C-A321-187AEBB4BA95}" sibTransId="{66DFA7AA-7B74-0B4C-938E-3E61E39BC303}"/>
    <dgm:cxn modelId="{214D0523-AE5E-0448-A870-38606D8A4C4B}" type="presOf" srcId="{C946EC8E-7141-5F45-9EB0-479E593BF13E}" destId="{16AF5EEF-1F05-7E43-813A-CC32F71F1A6C}" srcOrd="0" destOrd="0" presId="urn:microsoft.com/office/officeart/2008/layout/VerticalCurvedList"/>
    <dgm:cxn modelId="{A359B02A-1962-974F-A13C-00087FE31B2F}" srcId="{C946EC8E-7141-5F45-9EB0-479E593BF13E}" destId="{C81ECC01-90DB-EF41-BBC2-8946469E6696}" srcOrd="5" destOrd="0" parTransId="{E0E2C0CC-D8DA-DD4F-A79A-460D03B22333}" sibTransId="{26D7CB5A-6064-2148-9923-B71664A55C3D}"/>
    <dgm:cxn modelId="{6DC56D2E-7E1B-E94B-A050-D83BFE744FF4}" srcId="{C946EC8E-7141-5F45-9EB0-479E593BF13E}" destId="{449B940C-2218-FE4A-BAE8-C5CCBAC11CFE}" srcOrd="4" destOrd="0" parTransId="{3D7F4DC2-D89B-AC4D-B9E3-3A8F5CF4F38C}" sibTransId="{8D758818-C464-2B4C-A536-4962944BA855}"/>
    <dgm:cxn modelId="{CB0E0D30-C432-B440-A396-0CAF07AD945C}" type="presOf" srcId="{449B940C-2218-FE4A-BAE8-C5CCBAC11CFE}" destId="{32B91823-A7CF-4847-82F8-129D2AA37B1F}" srcOrd="0" destOrd="0" presId="urn:microsoft.com/office/officeart/2008/layout/VerticalCurvedList"/>
    <dgm:cxn modelId="{EDC39A34-CA48-694A-AAD4-BA1CDC89AC80}" type="presOf" srcId="{4E3E2D89-94C0-9042-84BA-8C91FC9FBADD}" destId="{56E1FF0B-861D-D94F-8F38-FBBBEBCD1D10}" srcOrd="0" destOrd="0" presId="urn:microsoft.com/office/officeart/2008/layout/VerticalCurvedList"/>
    <dgm:cxn modelId="{0BF4D03D-628E-1A45-A3E0-220607EF8105}" srcId="{C946EC8E-7141-5F45-9EB0-479E593BF13E}" destId="{C086D471-D2B4-D340-B1DA-D0D2493B64E9}" srcOrd="1" destOrd="0" parTransId="{C12ED46A-2783-334C-AB87-3D268E6AA763}" sibTransId="{81AA1387-438F-4D41-9C32-8B05BAD6E9B4}"/>
    <dgm:cxn modelId="{208E863E-0E66-7441-88EB-37CCD94E1F7C}" type="presOf" srcId="{BDCE5A8E-D53C-0F45-9422-935A2E276BEE}" destId="{A005FC4A-CD07-AF48-8A1F-D4A70ED8FD61}" srcOrd="0" destOrd="0" presId="urn:microsoft.com/office/officeart/2008/layout/VerticalCurvedList"/>
    <dgm:cxn modelId="{741C0361-1FD7-4B47-8729-AB3537BE8C76}" type="presOf" srcId="{0200ADE3-284B-3447-925E-20E2E2781306}" destId="{08055874-952F-EA4B-A7EA-82B1E3512F60}" srcOrd="0" destOrd="0" presId="urn:microsoft.com/office/officeart/2008/layout/VerticalCurvedList"/>
    <dgm:cxn modelId="{453412A0-4981-3C4B-A915-07E91C9FC2FD}" srcId="{C946EC8E-7141-5F45-9EB0-479E593BF13E}" destId="{8B401BAD-3DC1-6540-9C3E-D685DDB38990}" srcOrd="6" destOrd="0" parTransId="{91562F24-403A-D340-AC50-80DCFD14729C}" sibTransId="{5ABA6A77-F42D-7145-A2B1-67C1ADC674A2}"/>
    <dgm:cxn modelId="{50F5FEB7-FE06-8043-AF2B-9E31FDF73A2F}" type="presOf" srcId="{8B401BAD-3DC1-6540-9C3E-D685DDB38990}" destId="{5DB645F8-5D5A-3B49-B81E-921687746961}" srcOrd="0" destOrd="0" presId="urn:microsoft.com/office/officeart/2008/layout/VerticalCurvedList"/>
    <dgm:cxn modelId="{9A9036B8-F52E-944E-B545-342DC93150A1}" type="presOf" srcId="{354A683E-D9A5-4C42-9696-08D853D11B63}" destId="{FBA74F57-1EFD-AB49-A915-E84564474A3B}" srcOrd="0" destOrd="0" presId="urn:microsoft.com/office/officeart/2008/layout/VerticalCurvedList"/>
    <dgm:cxn modelId="{775F2FBE-7CAA-554F-82D1-3A6ADDB0963A}" type="presOf" srcId="{C086D471-D2B4-D340-B1DA-D0D2493B64E9}" destId="{E2EA1E36-C7B2-8848-B715-D569AD0E786B}" srcOrd="0" destOrd="0" presId="urn:microsoft.com/office/officeart/2008/layout/VerticalCurvedList"/>
    <dgm:cxn modelId="{425AE26B-4BBA-9F4B-8B17-C6779838CA46}" type="presParOf" srcId="{16AF5EEF-1F05-7E43-813A-CC32F71F1A6C}" destId="{23A022A1-4B11-2648-A284-9779EDBB3D76}" srcOrd="0" destOrd="0" presId="urn:microsoft.com/office/officeart/2008/layout/VerticalCurvedList"/>
    <dgm:cxn modelId="{5E7BF128-09CC-8440-8C86-C732587DF1BF}" type="presParOf" srcId="{23A022A1-4B11-2648-A284-9779EDBB3D76}" destId="{AA162D8F-699A-9543-B7A1-DF426FB97D4F}" srcOrd="0" destOrd="0" presId="urn:microsoft.com/office/officeart/2008/layout/VerticalCurvedList"/>
    <dgm:cxn modelId="{8262A0B4-C0E9-DE43-8954-B4CDDE433E89}" type="presParOf" srcId="{AA162D8F-699A-9543-B7A1-DF426FB97D4F}" destId="{FD870283-96AD-7046-9314-C3B62FEE2C21}" srcOrd="0" destOrd="0" presId="urn:microsoft.com/office/officeart/2008/layout/VerticalCurvedList"/>
    <dgm:cxn modelId="{41D19079-6529-5647-804E-55E09B9E0A84}" type="presParOf" srcId="{AA162D8F-699A-9543-B7A1-DF426FB97D4F}" destId="{FBA74F57-1EFD-AB49-A915-E84564474A3B}" srcOrd="1" destOrd="0" presId="urn:microsoft.com/office/officeart/2008/layout/VerticalCurvedList"/>
    <dgm:cxn modelId="{94459C0D-EAAF-324B-B238-9BADD5096548}" type="presParOf" srcId="{AA162D8F-699A-9543-B7A1-DF426FB97D4F}" destId="{24E0A01B-6C83-E348-8F29-52D559BA29D8}" srcOrd="2" destOrd="0" presId="urn:microsoft.com/office/officeart/2008/layout/VerticalCurvedList"/>
    <dgm:cxn modelId="{AAC4FBFE-DE48-0D43-91DC-37BD59D47A2C}" type="presParOf" srcId="{AA162D8F-699A-9543-B7A1-DF426FB97D4F}" destId="{08768CB9-2C0B-2342-9751-6C09790ECFDC}" srcOrd="3" destOrd="0" presId="urn:microsoft.com/office/officeart/2008/layout/VerticalCurvedList"/>
    <dgm:cxn modelId="{D555233A-EB5D-4246-AB58-C1C594B152D7}" type="presParOf" srcId="{23A022A1-4B11-2648-A284-9779EDBB3D76}" destId="{08055874-952F-EA4B-A7EA-82B1E3512F60}" srcOrd="1" destOrd="0" presId="urn:microsoft.com/office/officeart/2008/layout/VerticalCurvedList"/>
    <dgm:cxn modelId="{5D1268E0-BB36-F54F-8D6F-708A3C7B240A}" type="presParOf" srcId="{23A022A1-4B11-2648-A284-9779EDBB3D76}" destId="{6205998B-AE56-574B-B534-4F680238566F}" srcOrd="2" destOrd="0" presId="urn:microsoft.com/office/officeart/2008/layout/VerticalCurvedList"/>
    <dgm:cxn modelId="{D0E5ADD6-6DAF-5243-A262-86244650F325}" type="presParOf" srcId="{6205998B-AE56-574B-B534-4F680238566F}" destId="{3F6D4A8D-9AE1-274B-83C0-5134F90457C8}" srcOrd="0" destOrd="0" presId="urn:microsoft.com/office/officeart/2008/layout/VerticalCurvedList"/>
    <dgm:cxn modelId="{AFD1FEC6-3FE7-A447-BA16-060814FD7719}" type="presParOf" srcId="{23A022A1-4B11-2648-A284-9779EDBB3D76}" destId="{E2EA1E36-C7B2-8848-B715-D569AD0E786B}" srcOrd="3" destOrd="0" presId="urn:microsoft.com/office/officeart/2008/layout/VerticalCurvedList"/>
    <dgm:cxn modelId="{344E4AC3-06BF-5B4C-8F3A-9BE24419E4F3}" type="presParOf" srcId="{23A022A1-4B11-2648-A284-9779EDBB3D76}" destId="{B0C6D402-9C51-BA45-A522-3A1DF31CD9FF}" srcOrd="4" destOrd="0" presId="urn:microsoft.com/office/officeart/2008/layout/VerticalCurvedList"/>
    <dgm:cxn modelId="{457497BA-FEA0-DF44-A692-6A5868B8FE47}" type="presParOf" srcId="{B0C6D402-9C51-BA45-A522-3A1DF31CD9FF}" destId="{9420F19B-6A7B-1440-B111-ACC528AF527F}" srcOrd="0" destOrd="0" presId="urn:microsoft.com/office/officeart/2008/layout/VerticalCurvedList"/>
    <dgm:cxn modelId="{D979ACDC-60CE-BB4F-8C09-6A6A22C32C00}" type="presParOf" srcId="{23A022A1-4B11-2648-A284-9779EDBB3D76}" destId="{A005FC4A-CD07-AF48-8A1F-D4A70ED8FD61}" srcOrd="5" destOrd="0" presId="urn:microsoft.com/office/officeart/2008/layout/VerticalCurvedList"/>
    <dgm:cxn modelId="{2ED25CD3-4F43-294C-B111-1593EDBE35D3}" type="presParOf" srcId="{23A022A1-4B11-2648-A284-9779EDBB3D76}" destId="{E1A0654F-BC6C-6344-8B1E-BB6057BC05F1}" srcOrd="6" destOrd="0" presId="urn:microsoft.com/office/officeart/2008/layout/VerticalCurvedList"/>
    <dgm:cxn modelId="{E38B0EF8-8FE6-884B-AEE8-35E2E96FB777}" type="presParOf" srcId="{E1A0654F-BC6C-6344-8B1E-BB6057BC05F1}" destId="{76BA6E6C-DA08-F64D-B35C-25477768E5F9}" srcOrd="0" destOrd="0" presId="urn:microsoft.com/office/officeart/2008/layout/VerticalCurvedList"/>
    <dgm:cxn modelId="{2CC978CD-FD39-EA48-B036-AF7797AC50D9}" type="presParOf" srcId="{23A022A1-4B11-2648-A284-9779EDBB3D76}" destId="{56E1FF0B-861D-D94F-8F38-FBBBEBCD1D10}" srcOrd="7" destOrd="0" presId="urn:microsoft.com/office/officeart/2008/layout/VerticalCurvedList"/>
    <dgm:cxn modelId="{83A5A942-2E9E-9044-A802-C2FA8D11667F}" type="presParOf" srcId="{23A022A1-4B11-2648-A284-9779EDBB3D76}" destId="{F8AE4210-BEE7-D045-AD63-3D7D4DD071A1}" srcOrd="8" destOrd="0" presId="urn:microsoft.com/office/officeart/2008/layout/VerticalCurvedList"/>
    <dgm:cxn modelId="{F2E805AE-5234-1C46-A375-F349D7EEA54D}" type="presParOf" srcId="{F8AE4210-BEE7-D045-AD63-3D7D4DD071A1}" destId="{B8A522E1-D6D2-ED4A-8EF8-86895D5FF5EF}" srcOrd="0" destOrd="0" presId="urn:microsoft.com/office/officeart/2008/layout/VerticalCurvedList"/>
    <dgm:cxn modelId="{090EB5DA-04B1-C444-9F70-6964DE397502}" type="presParOf" srcId="{23A022A1-4B11-2648-A284-9779EDBB3D76}" destId="{32B91823-A7CF-4847-82F8-129D2AA37B1F}" srcOrd="9" destOrd="0" presId="urn:microsoft.com/office/officeart/2008/layout/VerticalCurvedList"/>
    <dgm:cxn modelId="{25648F1A-2E18-1C47-B7EC-6672D0EA4E34}" type="presParOf" srcId="{23A022A1-4B11-2648-A284-9779EDBB3D76}" destId="{0FFE002B-948F-A040-8919-F00487D64134}" srcOrd="10" destOrd="0" presId="urn:microsoft.com/office/officeart/2008/layout/VerticalCurvedList"/>
    <dgm:cxn modelId="{EE9AA54B-AF35-CF4D-B50C-5B13BC04A0AC}" type="presParOf" srcId="{0FFE002B-948F-A040-8919-F00487D64134}" destId="{9CB70FF8-63A5-3044-8DFB-667A11431665}" srcOrd="0" destOrd="0" presId="urn:microsoft.com/office/officeart/2008/layout/VerticalCurvedList"/>
    <dgm:cxn modelId="{B894A1AA-5775-1F4A-920E-B34FB067456D}" type="presParOf" srcId="{23A022A1-4B11-2648-A284-9779EDBB3D76}" destId="{A186F144-A66A-D949-9D37-6E057B1E9C72}" srcOrd="11" destOrd="0" presId="urn:microsoft.com/office/officeart/2008/layout/VerticalCurvedList"/>
    <dgm:cxn modelId="{DA83F436-12A1-1947-A239-04281B939202}" type="presParOf" srcId="{23A022A1-4B11-2648-A284-9779EDBB3D76}" destId="{A5086EDB-79CA-354E-8D6B-E890B6BE8D30}" srcOrd="12" destOrd="0" presId="urn:microsoft.com/office/officeart/2008/layout/VerticalCurvedList"/>
    <dgm:cxn modelId="{DD27F873-1C71-F747-84CD-0E35BD14875A}" type="presParOf" srcId="{A5086EDB-79CA-354E-8D6B-E890B6BE8D30}" destId="{6D23E375-92E4-2F4B-8769-716F31B3EC34}" srcOrd="0" destOrd="0" presId="urn:microsoft.com/office/officeart/2008/layout/VerticalCurvedList"/>
    <dgm:cxn modelId="{CF897C5A-4A44-C34E-AFED-0CEECE65F8FE}" type="presParOf" srcId="{23A022A1-4B11-2648-A284-9779EDBB3D76}" destId="{5DB645F8-5D5A-3B49-B81E-921687746961}" srcOrd="13" destOrd="0" presId="urn:microsoft.com/office/officeart/2008/layout/VerticalCurvedList"/>
    <dgm:cxn modelId="{D215A871-717A-3E41-9FCB-81C4D2C5B8A6}" type="presParOf" srcId="{23A022A1-4B11-2648-A284-9779EDBB3D76}" destId="{3C55CEEC-0AAF-3941-A2B8-C49277927966}" srcOrd="14" destOrd="0" presId="urn:microsoft.com/office/officeart/2008/layout/VerticalCurvedList"/>
    <dgm:cxn modelId="{8418C6E9-08DE-BE4D-AF4F-5B88ECFAEF08}" type="presParOf" srcId="{3C55CEEC-0AAF-3941-A2B8-C49277927966}" destId="{EEFEDD19-8F0C-A04B-BB29-F848DAE68632}" srcOrd="0" destOrd="0" presId="urn:microsoft.com/office/officeart/2008/layout/VerticalCurvedList"/>
  </dgm:cxnLst>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12D31-5D3C-D645-8B8A-B31709E99192}">
      <dsp:nvSpPr>
        <dsp:cNvPr id="0" name=""/>
        <dsp:cNvSpPr/>
      </dsp:nvSpPr>
      <dsp:spPr>
        <a:xfrm>
          <a:off x="1013855" y="0"/>
          <a:ext cx="3837630" cy="3837630"/>
        </a:xfrm>
        <a:prstGeom prst="ellipse">
          <a:avLst/>
        </a:prstGeom>
        <a:solidFill>
          <a:srgbClr val="009CE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rtl="0">
            <a:lnSpc>
              <a:spcPct val="90000"/>
            </a:lnSpc>
            <a:spcBef>
              <a:spcPct val="0"/>
            </a:spcBef>
            <a:spcAft>
              <a:spcPct val="35000"/>
            </a:spcAft>
            <a:buNone/>
          </a:pPr>
          <a:r>
            <a:rPr lang="en-US" sz="2800" b="0" kern="1200" dirty="0"/>
            <a:t>AI</a:t>
          </a:r>
        </a:p>
      </dsp:txBody>
      <dsp:txXfrm>
        <a:off x="2262044" y="191881"/>
        <a:ext cx="1341251" cy="575644"/>
      </dsp:txXfrm>
    </dsp:sp>
    <dsp:sp modelId="{A70B5D8B-9A06-B440-AE55-CEA705532989}">
      <dsp:nvSpPr>
        <dsp:cNvPr id="0" name=""/>
        <dsp:cNvSpPr/>
      </dsp:nvSpPr>
      <dsp:spPr>
        <a:xfrm>
          <a:off x="1493559" y="959407"/>
          <a:ext cx="2878222" cy="2878222"/>
        </a:xfrm>
        <a:prstGeom prst="ellipse">
          <a:avLst/>
        </a:prstGeom>
        <a:solidFill>
          <a:srgbClr val="009CE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0" kern="1200" dirty="0"/>
            <a:t>Machine Learning</a:t>
          </a:r>
        </a:p>
      </dsp:txBody>
      <dsp:txXfrm>
        <a:off x="2262044" y="1139296"/>
        <a:ext cx="1341251" cy="539666"/>
      </dsp:txXfrm>
    </dsp:sp>
    <dsp:sp modelId="{01C5D250-180A-6542-B9B5-F5D5D1104541}">
      <dsp:nvSpPr>
        <dsp:cNvPr id="0" name=""/>
        <dsp:cNvSpPr/>
      </dsp:nvSpPr>
      <dsp:spPr>
        <a:xfrm>
          <a:off x="1973263" y="1918815"/>
          <a:ext cx="1918815" cy="1918815"/>
        </a:xfrm>
        <a:prstGeom prst="ellipse">
          <a:avLst/>
        </a:prstGeom>
        <a:solidFill>
          <a:srgbClr val="009CE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0" kern="1200" dirty="0"/>
            <a:t>Deep Learning</a:t>
          </a:r>
        </a:p>
      </dsp:txBody>
      <dsp:txXfrm>
        <a:off x="2254266" y="2398518"/>
        <a:ext cx="1356807" cy="9594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F02B5-8487-6A43-9630-DCCB2CBFEB6B}">
      <dsp:nvSpPr>
        <dsp:cNvPr id="0" name=""/>
        <dsp:cNvSpPr/>
      </dsp:nvSpPr>
      <dsp:spPr>
        <a:xfrm rot="5400000">
          <a:off x="-150191" y="150982"/>
          <a:ext cx="1001277" cy="700893"/>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kern="1200" dirty="0"/>
            <a:t>SOTA</a:t>
          </a:r>
        </a:p>
      </dsp:txBody>
      <dsp:txXfrm rot="-5400000">
        <a:off x="2" y="351237"/>
        <a:ext cx="700893" cy="300384"/>
      </dsp:txXfrm>
    </dsp:sp>
    <dsp:sp modelId="{21B3BACA-5F9A-FE4E-BE56-F1A7D9234D11}">
      <dsp:nvSpPr>
        <dsp:cNvPr id="0" name=""/>
        <dsp:cNvSpPr/>
      </dsp:nvSpPr>
      <dsp:spPr>
        <a:xfrm rot="5400000">
          <a:off x="4127683" y="-3425998"/>
          <a:ext cx="650830" cy="750441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State of the Art Research (SOTA)</a:t>
          </a:r>
        </a:p>
      </dsp:txBody>
      <dsp:txXfrm rot="-5400000">
        <a:off x="700894" y="32562"/>
        <a:ext cx="7472639" cy="587288"/>
      </dsp:txXfrm>
    </dsp:sp>
    <dsp:sp modelId="{12ED5DF6-F486-7947-B963-E6D70916116E}">
      <dsp:nvSpPr>
        <dsp:cNvPr id="0" name=""/>
        <dsp:cNvSpPr/>
      </dsp:nvSpPr>
      <dsp:spPr>
        <a:xfrm rot="5400000">
          <a:off x="-150191" y="1001338"/>
          <a:ext cx="1001277" cy="700893"/>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0" i="0" kern="1200" dirty="0"/>
            <a:t>Model Zoo</a:t>
          </a:r>
          <a:endParaRPr lang="en-US" sz="700" kern="1200" dirty="0"/>
        </a:p>
      </dsp:txBody>
      <dsp:txXfrm rot="-5400000">
        <a:off x="2" y="1201593"/>
        <a:ext cx="700893" cy="300384"/>
      </dsp:txXfrm>
    </dsp:sp>
    <dsp:sp modelId="{A2732549-DBF0-9040-B9A6-063D0073E196}">
      <dsp:nvSpPr>
        <dsp:cNvPr id="0" name=""/>
        <dsp:cNvSpPr/>
      </dsp:nvSpPr>
      <dsp:spPr>
        <a:xfrm rot="5400000">
          <a:off x="4127683" y="-2575643"/>
          <a:ext cx="650830" cy="750441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t>Is the pre-trained model available in Model Zoo - </a:t>
          </a:r>
          <a:r>
            <a:rPr lang="en-US" sz="1400" b="0" i="0" kern="1200" dirty="0">
              <a:hlinkClick xmlns:r="http://schemas.openxmlformats.org/officeDocument/2006/relationships" r:id="rId1"/>
            </a:rPr>
            <a:t>https://github.com/onnx/models</a:t>
          </a:r>
          <a:r>
            <a:rPr lang="en-US" sz="1400" b="0" i="0" kern="1200" dirty="0"/>
            <a:t>, </a:t>
          </a:r>
          <a:r>
            <a:rPr lang="en-US" sz="1400" b="0" i="0" kern="1200" dirty="0">
              <a:hlinkClick xmlns:r="http://schemas.openxmlformats.org/officeDocument/2006/relationships" r:id="rId2"/>
            </a:rPr>
            <a:t>https://gluon-cv.mxnet.io/model_zoo/index.html</a:t>
          </a:r>
          <a:r>
            <a:rPr lang="en-US" sz="1400" b="0" i="0" kern="1200" dirty="0"/>
            <a:t>, </a:t>
          </a:r>
          <a:r>
            <a:rPr lang="en-US" sz="1400" b="0" i="0" kern="1200" dirty="0">
              <a:hlinkClick xmlns:r="http://schemas.openxmlformats.org/officeDocument/2006/relationships" r:id="rId3"/>
            </a:rPr>
            <a:t>http://gluon-nlp.mxnet.io/scripts/index.html</a:t>
          </a:r>
          <a:r>
            <a:rPr lang="en-US" sz="1400" b="0" i="0" kern="1200" dirty="0"/>
            <a:t> </a:t>
          </a:r>
          <a:endParaRPr lang="en-US" sz="1400" kern="1200" dirty="0"/>
        </a:p>
      </dsp:txBody>
      <dsp:txXfrm rot="-5400000">
        <a:off x="700894" y="882917"/>
        <a:ext cx="7472639" cy="587288"/>
      </dsp:txXfrm>
    </dsp:sp>
    <dsp:sp modelId="{335EA7B4-B6A9-5C4C-8A66-389F301AEC54}">
      <dsp:nvSpPr>
        <dsp:cNvPr id="0" name=""/>
        <dsp:cNvSpPr/>
      </dsp:nvSpPr>
      <dsp:spPr>
        <a:xfrm rot="5400000">
          <a:off x="-150191" y="1851693"/>
          <a:ext cx="1001277" cy="700893"/>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0" i="0" kern="1200" dirty="0"/>
            <a:t>Transfer Learning / Fine Tuning </a:t>
          </a:r>
          <a:endParaRPr lang="en-US" sz="700" kern="1200" dirty="0"/>
        </a:p>
      </dsp:txBody>
      <dsp:txXfrm rot="-5400000">
        <a:off x="2" y="2051948"/>
        <a:ext cx="700893" cy="300384"/>
      </dsp:txXfrm>
    </dsp:sp>
    <dsp:sp modelId="{98873DA3-6AB5-2443-8380-AEBC1BA728C6}">
      <dsp:nvSpPr>
        <dsp:cNvPr id="0" name=""/>
        <dsp:cNvSpPr/>
      </dsp:nvSpPr>
      <dsp:spPr>
        <a:xfrm rot="5400000">
          <a:off x="4127683" y="-1725287"/>
          <a:ext cx="650830" cy="750441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Extend the pre-trained model – Transfer Learning, Fine Tuning?</a:t>
          </a:r>
        </a:p>
      </dsp:txBody>
      <dsp:txXfrm rot="-5400000">
        <a:off x="700894" y="1733273"/>
        <a:ext cx="7472639" cy="587288"/>
      </dsp:txXfrm>
    </dsp:sp>
    <dsp:sp modelId="{748EE8EC-99F4-4B4B-B035-D436302BC6BE}">
      <dsp:nvSpPr>
        <dsp:cNvPr id="0" name=""/>
        <dsp:cNvSpPr/>
      </dsp:nvSpPr>
      <dsp:spPr>
        <a:xfrm rot="5400000">
          <a:off x="-150191" y="2702049"/>
          <a:ext cx="1001277" cy="700893"/>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0" i="0" kern="1200" dirty="0"/>
            <a:t>Build the Model	</a:t>
          </a:r>
          <a:endParaRPr lang="en-US" sz="700" kern="1200" dirty="0"/>
        </a:p>
      </dsp:txBody>
      <dsp:txXfrm rot="-5400000">
        <a:off x="2" y="2902304"/>
        <a:ext cx="700893" cy="300384"/>
      </dsp:txXfrm>
    </dsp:sp>
    <dsp:sp modelId="{4A939310-78A2-4C4C-9699-F46AA5724A95}">
      <dsp:nvSpPr>
        <dsp:cNvPr id="0" name=""/>
        <dsp:cNvSpPr/>
      </dsp:nvSpPr>
      <dsp:spPr>
        <a:xfrm rot="5400000">
          <a:off x="4127683" y="-874932"/>
          <a:ext cx="650830" cy="750441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Build and Train the model for your problem.</a:t>
          </a:r>
        </a:p>
      </dsp:txBody>
      <dsp:txXfrm rot="-5400000">
        <a:off x="700894" y="2583628"/>
        <a:ext cx="7472639" cy="5872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306598-CA1E-0545-953D-0D2594B25666}">
      <dsp:nvSpPr>
        <dsp:cNvPr id="0" name=""/>
        <dsp:cNvSpPr/>
      </dsp:nvSpPr>
      <dsp:spPr>
        <a:xfrm rot="5400000">
          <a:off x="5004082" y="-2005013"/>
          <a:ext cx="893383" cy="5130140"/>
        </a:xfrm>
        <a:prstGeom prst="round2Same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Imperative, Symbolic and Dynamic APIs</a:t>
          </a:r>
        </a:p>
        <a:p>
          <a:pPr marL="171450" lvl="1" indent="-171450" algn="l" defTabSz="80010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APIs in Python, Scala, C, C++, R (and more)</a:t>
          </a:r>
        </a:p>
        <a:p>
          <a:pPr marL="171450" lvl="1" indent="-171450" algn="l" defTabSz="80010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Examples and tutorials</a:t>
          </a:r>
          <a:endParaRPr lang="en-US" sz="1600" kern="1200" dirty="0">
            <a:latin typeface="Amazon Ember" panose="020B0603020204020204" pitchFamily="34" charset="0"/>
            <a:ea typeface="Amazon Ember" panose="020B0603020204020204" pitchFamily="34" charset="0"/>
            <a:cs typeface="Amazon Ember" panose="020B0603020204020204" pitchFamily="34" charset="0"/>
          </a:endParaRPr>
        </a:p>
      </dsp:txBody>
      <dsp:txXfrm rot="-5400000">
        <a:off x="2885704" y="156976"/>
        <a:ext cx="5086529" cy="806161"/>
      </dsp:txXfrm>
    </dsp:sp>
    <dsp:sp modelId="{A3797F35-C3A1-3E4A-A665-42EBAB932F9F}">
      <dsp:nvSpPr>
        <dsp:cNvPr id="0" name=""/>
        <dsp:cNvSpPr/>
      </dsp:nvSpPr>
      <dsp:spPr>
        <a:xfrm>
          <a:off x="0" y="1692"/>
          <a:ext cx="2885703" cy="111672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dirty="0">
              <a:latin typeface="Amazon Ember" panose="020B0603020204020204" pitchFamily="34" charset="0"/>
              <a:ea typeface="Amazon Ember" panose="020B0603020204020204" pitchFamily="34" charset="0"/>
              <a:cs typeface="Amazon Ember" panose="020B0603020204020204" pitchFamily="34" charset="0"/>
            </a:rPr>
            <a:t>Ease of Use</a:t>
          </a:r>
        </a:p>
      </dsp:txBody>
      <dsp:txXfrm>
        <a:off x="54514" y="56206"/>
        <a:ext cx="2776675" cy="1007701"/>
      </dsp:txXfrm>
    </dsp:sp>
    <dsp:sp modelId="{D4CF8C7B-D79A-6846-90FA-611E326A7AF8}">
      <dsp:nvSpPr>
        <dsp:cNvPr id="0" name=""/>
        <dsp:cNvSpPr/>
      </dsp:nvSpPr>
      <dsp:spPr>
        <a:xfrm rot="5400000">
          <a:off x="5004082" y="-832447"/>
          <a:ext cx="893383" cy="5130140"/>
        </a:xfrm>
        <a:prstGeom prst="round2Same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Optimized for CPU, GPU, ARM (and more)</a:t>
          </a:r>
        </a:p>
        <a:p>
          <a:pPr marL="171450" lvl="1" indent="-171450" algn="l" defTabSz="80010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Highly scalable distributed training</a:t>
          </a:r>
        </a:p>
        <a:p>
          <a:pPr marL="171450" lvl="1" indent="-171450" algn="l" defTabSz="800100" rtl="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Quantization, Sparse, NCCL, and more…</a:t>
          </a:r>
        </a:p>
      </dsp:txBody>
      <dsp:txXfrm rot="-5400000">
        <a:off x="2885704" y="1329542"/>
        <a:ext cx="5086529" cy="806161"/>
      </dsp:txXfrm>
    </dsp:sp>
    <dsp:sp modelId="{33DE3896-EDEC-1A47-8D2B-6B6BBD668483}">
      <dsp:nvSpPr>
        <dsp:cNvPr id="0" name=""/>
        <dsp:cNvSpPr/>
      </dsp:nvSpPr>
      <dsp:spPr>
        <a:xfrm>
          <a:off x="0" y="1174258"/>
          <a:ext cx="2885703" cy="111672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dirty="0">
              <a:latin typeface="Amazon Ember" panose="020B0603020204020204" pitchFamily="34" charset="0"/>
              <a:ea typeface="Amazon Ember" panose="020B0603020204020204" pitchFamily="34" charset="0"/>
              <a:cs typeface="Amazon Ember" panose="020B0603020204020204" pitchFamily="34" charset="0"/>
            </a:rPr>
            <a:t>Performance</a:t>
          </a:r>
        </a:p>
      </dsp:txBody>
      <dsp:txXfrm>
        <a:off x="54514" y="1228772"/>
        <a:ext cx="2776675" cy="1007701"/>
      </dsp:txXfrm>
    </dsp:sp>
    <dsp:sp modelId="{D3E5A4E2-5FBE-BB49-84D7-89918F502AC1}">
      <dsp:nvSpPr>
        <dsp:cNvPr id="0" name=""/>
        <dsp:cNvSpPr/>
      </dsp:nvSpPr>
      <dsp:spPr>
        <a:xfrm rot="5400000">
          <a:off x="5004082" y="340119"/>
          <a:ext cx="893383" cy="5130140"/>
        </a:xfrm>
        <a:prstGeom prst="round2Same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Train on cloud, predict on edge</a:t>
          </a:r>
        </a:p>
        <a:p>
          <a:pPr marL="171450" lvl="1" indent="-171450" algn="l" defTabSz="800100" rtl="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Model serving framework</a:t>
          </a:r>
        </a:p>
        <a:p>
          <a:pPr marL="171450" lvl="1" indent="-171450" algn="l" defTabSz="800100">
            <a:lnSpc>
              <a:spcPct val="90000"/>
            </a:lnSpc>
            <a:spcBef>
              <a:spcPct val="0"/>
            </a:spcBef>
            <a:spcAft>
              <a:spcPct val="15000"/>
            </a:spcAft>
            <a:buChar char="•"/>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ONNX support</a:t>
          </a:r>
        </a:p>
      </dsp:txBody>
      <dsp:txXfrm rot="-5400000">
        <a:off x="2885704" y="2502109"/>
        <a:ext cx="5086529" cy="806161"/>
      </dsp:txXfrm>
    </dsp:sp>
    <dsp:sp modelId="{AEC7898E-B7DC-1B4E-9A16-C924DE306E67}">
      <dsp:nvSpPr>
        <dsp:cNvPr id="0" name=""/>
        <dsp:cNvSpPr/>
      </dsp:nvSpPr>
      <dsp:spPr>
        <a:xfrm>
          <a:off x="0" y="2346824"/>
          <a:ext cx="2885703" cy="1116729"/>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mazon Ember" panose="020B0603020204020204" pitchFamily="34" charset="0"/>
              <a:ea typeface="Amazon Ember" panose="020B0603020204020204" pitchFamily="34" charset="0"/>
              <a:cs typeface="Amazon Ember" panose="020B0603020204020204" pitchFamily="34" charset="0"/>
            </a:rPr>
            <a:t>Portability</a:t>
          </a:r>
        </a:p>
      </dsp:txBody>
      <dsp:txXfrm>
        <a:off x="54514" y="2401338"/>
        <a:ext cx="2776675" cy="10077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74F57-1EFD-AB49-A915-E84564474A3B}">
      <dsp:nvSpPr>
        <dsp:cNvPr id="0" name=""/>
        <dsp:cNvSpPr/>
      </dsp:nvSpPr>
      <dsp:spPr>
        <a:xfrm>
          <a:off x="-5078451" y="-778307"/>
          <a:ext cx="6050265" cy="6050265"/>
        </a:xfrm>
        <a:prstGeom prst="blockArc">
          <a:avLst>
            <a:gd name="adj1" fmla="val 18900000"/>
            <a:gd name="adj2" fmla="val 2700000"/>
            <a:gd name="adj3" fmla="val 357"/>
          </a:avLst>
        </a:pr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055874-952F-EA4B-A7EA-82B1E3512F60}">
      <dsp:nvSpPr>
        <dsp:cNvPr id="0" name=""/>
        <dsp:cNvSpPr/>
      </dsp:nvSpPr>
      <dsp:spPr>
        <a:xfrm>
          <a:off x="315229" y="204281"/>
          <a:ext cx="3705166" cy="408382"/>
        </a:xfrm>
        <a:prstGeom prst="rect">
          <a:avLst/>
        </a:prstGeom>
        <a:solidFill>
          <a:srgbClr val="009CE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Performance</a:t>
          </a:r>
        </a:p>
      </dsp:txBody>
      <dsp:txXfrm>
        <a:off x="315229" y="204281"/>
        <a:ext cx="3705166" cy="408382"/>
      </dsp:txXfrm>
    </dsp:sp>
    <dsp:sp modelId="{3F6D4A8D-9AE1-274B-83C0-5134F90457C8}">
      <dsp:nvSpPr>
        <dsp:cNvPr id="0" name=""/>
        <dsp:cNvSpPr/>
      </dsp:nvSpPr>
      <dsp:spPr>
        <a:xfrm>
          <a:off x="59990" y="153233"/>
          <a:ext cx="510478" cy="510478"/>
        </a:xfrm>
        <a:prstGeom prst="ellipse">
          <a:avLst/>
        </a:prstGeom>
        <a:solidFill>
          <a:schemeClr val="bg1"/>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EA1E36-C7B2-8848-B715-D569AD0E786B}">
      <dsp:nvSpPr>
        <dsp:cNvPr id="0" name=""/>
        <dsp:cNvSpPr/>
      </dsp:nvSpPr>
      <dsp:spPr>
        <a:xfrm>
          <a:off x="685056" y="817215"/>
          <a:ext cx="3335338" cy="408382"/>
        </a:xfrm>
        <a:prstGeom prst="rect">
          <a:avLst/>
        </a:prstGeom>
        <a:solidFill>
          <a:srgbClr val="009CE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Availability</a:t>
          </a:r>
        </a:p>
      </dsp:txBody>
      <dsp:txXfrm>
        <a:off x="685056" y="817215"/>
        <a:ext cx="3335338" cy="408382"/>
      </dsp:txXfrm>
    </dsp:sp>
    <dsp:sp modelId="{9420F19B-6A7B-1440-B111-ACC528AF527F}">
      <dsp:nvSpPr>
        <dsp:cNvPr id="0" name=""/>
        <dsp:cNvSpPr/>
      </dsp:nvSpPr>
      <dsp:spPr>
        <a:xfrm>
          <a:off x="429817" y="766167"/>
          <a:ext cx="510478" cy="510478"/>
        </a:xfrm>
        <a:prstGeom prst="ellipse">
          <a:avLst/>
        </a:prstGeom>
        <a:solidFill>
          <a:schemeClr val="bg1"/>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05FC4A-CD07-AF48-8A1F-D4A70ED8FD61}">
      <dsp:nvSpPr>
        <dsp:cNvPr id="0" name=""/>
        <dsp:cNvSpPr/>
      </dsp:nvSpPr>
      <dsp:spPr>
        <a:xfrm>
          <a:off x="887720" y="1429699"/>
          <a:ext cx="3132675" cy="408382"/>
        </a:xfrm>
        <a:prstGeom prst="rect">
          <a:avLst/>
        </a:prstGeom>
        <a:solidFill>
          <a:srgbClr val="009CE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Networking</a:t>
          </a:r>
        </a:p>
      </dsp:txBody>
      <dsp:txXfrm>
        <a:off x="887720" y="1429699"/>
        <a:ext cx="3132675" cy="408382"/>
      </dsp:txXfrm>
    </dsp:sp>
    <dsp:sp modelId="{76BA6E6C-DA08-F64D-B35C-25477768E5F9}">
      <dsp:nvSpPr>
        <dsp:cNvPr id="0" name=""/>
        <dsp:cNvSpPr/>
      </dsp:nvSpPr>
      <dsp:spPr>
        <a:xfrm>
          <a:off x="632481" y="1378651"/>
          <a:ext cx="510478" cy="510478"/>
        </a:xfrm>
        <a:prstGeom prst="ellipse">
          <a:avLst/>
        </a:prstGeom>
        <a:solidFill>
          <a:schemeClr val="bg1"/>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6E1FF0B-861D-D94F-8F38-FBBBEBCD1D10}">
      <dsp:nvSpPr>
        <dsp:cNvPr id="0" name=""/>
        <dsp:cNvSpPr/>
      </dsp:nvSpPr>
      <dsp:spPr>
        <a:xfrm>
          <a:off x="952429" y="2042633"/>
          <a:ext cx="3067966" cy="408382"/>
        </a:xfrm>
        <a:prstGeom prst="rect">
          <a:avLst/>
        </a:prstGeom>
        <a:solidFill>
          <a:srgbClr val="009CE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Monitoring</a:t>
          </a:r>
        </a:p>
      </dsp:txBody>
      <dsp:txXfrm>
        <a:off x="952429" y="2042633"/>
        <a:ext cx="3067966" cy="408382"/>
      </dsp:txXfrm>
    </dsp:sp>
    <dsp:sp modelId="{B8A522E1-D6D2-ED4A-8EF8-86895D5FF5EF}">
      <dsp:nvSpPr>
        <dsp:cNvPr id="0" name=""/>
        <dsp:cNvSpPr/>
      </dsp:nvSpPr>
      <dsp:spPr>
        <a:xfrm>
          <a:off x="697189" y="1991585"/>
          <a:ext cx="510478" cy="510478"/>
        </a:xfrm>
        <a:prstGeom prst="ellipse">
          <a:avLst/>
        </a:prstGeom>
        <a:solidFill>
          <a:schemeClr val="bg1"/>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B91823-A7CF-4847-82F8-129D2AA37B1F}">
      <dsp:nvSpPr>
        <dsp:cNvPr id="0" name=""/>
        <dsp:cNvSpPr/>
      </dsp:nvSpPr>
      <dsp:spPr>
        <a:xfrm>
          <a:off x="887720" y="2655567"/>
          <a:ext cx="3132675" cy="408382"/>
        </a:xfrm>
        <a:prstGeom prst="rect">
          <a:avLst/>
        </a:prstGeom>
        <a:solidFill>
          <a:srgbClr val="009CE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Model Decoupling</a:t>
          </a:r>
        </a:p>
      </dsp:txBody>
      <dsp:txXfrm>
        <a:off x="887720" y="2655567"/>
        <a:ext cx="3132675" cy="408382"/>
      </dsp:txXfrm>
    </dsp:sp>
    <dsp:sp modelId="{9CB70FF8-63A5-3044-8DFB-667A11431665}">
      <dsp:nvSpPr>
        <dsp:cNvPr id="0" name=""/>
        <dsp:cNvSpPr/>
      </dsp:nvSpPr>
      <dsp:spPr>
        <a:xfrm>
          <a:off x="632481" y="2604519"/>
          <a:ext cx="510478" cy="510478"/>
        </a:xfrm>
        <a:prstGeom prst="ellipse">
          <a:avLst/>
        </a:prstGeom>
        <a:solidFill>
          <a:schemeClr val="bg1"/>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86F144-A66A-D949-9D37-6E057B1E9C72}">
      <dsp:nvSpPr>
        <dsp:cNvPr id="0" name=""/>
        <dsp:cNvSpPr/>
      </dsp:nvSpPr>
      <dsp:spPr>
        <a:xfrm>
          <a:off x="685056" y="3268051"/>
          <a:ext cx="3335338" cy="408382"/>
        </a:xfrm>
        <a:prstGeom prst="rect">
          <a:avLst/>
        </a:prstGeom>
        <a:solidFill>
          <a:srgbClr val="009CE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Cross Framework</a:t>
          </a:r>
        </a:p>
      </dsp:txBody>
      <dsp:txXfrm>
        <a:off x="685056" y="3268051"/>
        <a:ext cx="3335338" cy="408382"/>
      </dsp:txXfrm>
    </dsp:sp>
    <dsp:sp modelId="{6D23E375-92E4-2F4B-8769-716F31B3EC34}">
      <dsp:nvSpPr>
        <dsp:cNvPr id="0" name=""/>
        <dsp:cNvSpPr/>
      </dsp:nvSpPr>
      <dsp:spPr>
        <a:xfrm>
          <a:off x="429817" y="3217004"/>
          <a:ext cx="510478" cy="510478"/>
        </a:xfrm>
        <a:prstGeom prst="ellipse">
          <a:avLst/>
        </a:prstGeom>
        <a:solidFill>
          <a:schemeClr val="bg1"/>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B645F8-5D5A-3B49-B81E-921687746961}">
      <dsp:nvSpPr>
        <dsp:cNvPr id="0" name=""/>
        <dsp:cNvSpPr/>
      </dsp:nvSpPr>
      <dsp:spPr>
        <a:xfrm>
          <a:off x="315229" y="3880985"/>
          <a:ext cx="3705166" cy="408382"/>
        </a:xfrm>
        <a:prstGeom prst="rect">
          <a:avLst/>
        </a:prstGeom>
        <a:solidFill>
          <a:srgbClr val="009CE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4154"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mazon Ember" panose="020B0603020204020204" pitchFamily="34" charset="0"/>
              <a:ea typeface="Amazon Ember" panose="020B0603020204020204" pitchFamily="34" charset="0"/>
              <a:cs typeface="Amazon Ember" panose="020B0603020204020204" pitchFamily="34" charset="0"/>
            </a:rPr>
            <a:t>Cross Platform</a:t>
          </a:r>
        </a:p>
      </dsp:txBody>
      <dsp:txXfrm>
        <a:off x="315229" y="3880985"/>
        <a:ext cx="3705166" cy="408382"/>
      </dsp:txXfrm>
    </dsp:sp>
    <dsp:sp modelId="{EEFEDD19-8F0C-A04B-BB29-F848DAE68632}">
      <dsp:nvSpPr>
        <dsp:cNvPr id="0" name=""/>
        <dsp:cNvSpPr/>
      </dsp:nvSpPr>
      <dsp:spPr>
        <a:xfrm>
          <a:off x="59990" y="3829937"/>
          <a:ext cx="510478" cy="510478"/>
        </a:xfrm>
        <a:prstGeom prst="ellipse">
          <a:avLst/>
        </a:prstGeom>
        <a:solidFill>
          <a:schemeClr val="bg1"/>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BC1282-5AB7-E94D-9649-44D462F2E19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5E96355-9198-FA4B-9FC0-6A932C8486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A32EE4-1BE5-A54A-B7C0-6A0C32DD6315}" type="datetimeFigureOut">
              <a:rPr lang="en-US" smtClean="0"/>
              <a:t>12/17/18</a:t>
            </a:fld>
            <a:endParaRPr lang="en-US"/>
          </a:p>
        </p:txBody>
      </p:sp>
      <p:sp>
        <p:nvSpPr>
          <p:cNvPr id="4" name="Footer Placeholder 3">
            <a:extLst>
              <a:ext uri="{FF2B5EF4-FFF2-40B4-BE49-F238E27FC236}">
                <a16:creationId xmlns:a16="http://schemas.microsoft.com/office/drawing/2014/main" id="{3B9C2E85-9761-8F4A-853C-44C156B1315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B7C53B9-D6D1-3446-BB32-233F7CFB1F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7B0871-35BA-9D4C-BCB2-68C5947B897E}" type="slidenum">
              <a:rPr lang="en-US" smtClean="0"/>
              <a:t>‹#›</a:t>
            </a:fld>
            <a:endParaRPr lang="en-US"/>
          </a:p>
        </p:txBody>
      </p:sp>
    </p:spTree>
    <p:extLst>
      <p:ext uri="{BB962C8B-B14F-4D97-AF65-F5344CB8AC3E}">
        <p14:creationId xmlns:p14="http://schemas.microsoft.com/office/powerpoint/2010/main" val="7294857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12/17/18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a:t>
            </a:r>
          </a:p>
          <a:p>
            <a:r>
              <a:rPr lang="en-US" b="1" baseline="0" dirty="0"/>
              <a:t>My name is Ankit </a:t>
            </a:r>
            <a:r>
              <a:rPr lang="en-US" b="1" baseline="0" dirty="0" err="1"/>
              <a:t>Khedia</a:t>
            </a:r>
            <a:r>
              <a:rPr lang="en-US" baseline="0" dirty="0"/>
              <a:t>, I work as a Software Engineer with Amazon AI, working with my team to make Deep Learning Systems easily usable by developers and scientists. Most recently I have been working on Apache </a:t>
            </a:r>
            <a:r>
              <a:rPr lang="en-US" baseline="0" dirty="0" err="1"/>
              <a:t>MXNet</a:t>
            </a:r>
            <a:r>
              <a:rPr lang="en-US" baseline="0" dirty="0"/>
              <a:t> Gluon and  ONNX Model Zoo</a:t>
            </a:r>
          </a:p>
          <a:p>
            <a:r>
              <a:rPr lang="en-US" baseline="0" dirty="0"/>
              <a:t>I this talk, Sandeep and I will be taking you through a journey, from incepting an AI model, through training the model, and all the way to deploying it as a service. We chose the problem of facial expression recognition, but it is pretty much an arbitrary choice, and we could have chosen other models.</a:t>
            </a:r>
          </a:p>
          <a:p>
            <a:endParaRPr lang="en-US" baseline="0" dirty="0"/>
          </a:p>
          <a:p>
            <a:r>
              <a:rPr lang="en-US" baseline="0" dirty="0"/>
              <a:t>By the end of this talk, you will know the basics of taking an idea for an AI model, and building it up all the way to production – so make sure you are listening carefully </a:t>
            </a:r>
            <a:r>
              <a:rPr lang="en-US" baseline="0" dirty="0">
                <a:sym typeface="Wingdings" pitchFamily="2" charset="2"/>
              </a:rPr>
              <a:t></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Feel free to ask questions during the talk, and if you want to chat some more - I’ll be here after the talk.</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340764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bit of background on </a:t>
            </a:r>
            <a:r>
              <a:rPr lang="en-US" dirty="0" err="1"/>
              <a:t>MXNet</a:t>
            </a:r>
            <a:r>
              <a:rPr lang="en-US" dirty="0"/>
              <a:t>:</a:t>
            </a:r>
          </a:p>
          <a:p>
            <a:pPr marL="171450" indent="-171450">
              <a:buFontTx/>
              <a:buChar char="-"/>
            </a:pPr>
            <a:r>
              <a:rPr lang="en-US" dirty="0"/>
              <a:t>It is an Apache open source project. People sometimes think it is an “Amazon Project” but it is not. It is truly open source, decisions are made by the community. However, it is true that AWS is contributing a lot to the project.</a:t>
            </a:r>
          </a:p>
          <a:p>
            <a:pPr marL="171450" indent="-171450">
              <a:buFontTx/>
              <a:buChar char="-"/>
            </a:pPr>
            <a:r>
              <a:rPr lang="en-US" dirty="0"/>
              <a:t>It is a framework for building, training and using DNNs for inference. Similar to TF, </a:t>
            </a:r>
            <a:r>
              <a:rPr lang="en-US" dirty="0" err="1"/>
              <a:t>PyTorch</a:t>
            </a:r>
            <a:r>
              <a:rPr lang="en-US" dirty="0"/>
              <a:t>, etc.</a:t>
            </a:r>
          </a:p>
          <a:p>
            <a:pPr marL="171450" indent="-171450">
              <a:buFontTx/>
              <a:buChar char="-"/>
            </a:pPr>
            <a:r>
              <a:rPr lang="en-US" dirty="0"/>
              <a:t>It originated in the </a:t>
            </a:r>
            <a:r>
              <a:rPr lang="en-US" dirty="0" err="1"/>
              <a:t>adademia</a:t>
            </a:r>
            <a:r>
              <a:rPr lang="en-US" dirty="0"/>
              <a:t>, CMU and UW</a:t>
            </a:r>
          </a:p>
          <a:p>
            <a:pPr marL="171450" indent="-171450">
              <a:buFontTx/>
              <a:buChar char="-"/>
            </a:pPr>
            <a:r>
              <a:rPr lang="en-US" dirty="0"/>
              <a:t>Aws adopted </a:t>
            </a:r>
            <a:r>
              <a:rPr lang="en-US" dirty="0" err="1"/>
              <a:t>MXNet</a:t>
            </a:r>
            <a:r>
              <a:rPr lang="en-US" dirty="0"/>
              <a:t> late 2016 as “DL FW of choice), there’s a nice blog post by AWS CTO (</a:t>
            </a:r>
            <a:r>
              <a:rPr lang="en-US" dirty="0" err="1"/>
              <a:t>Vogels</a:t>
            </a:r>
            <a:r>
              <a:rPr lang="en-US" dirty="0"/>
              <a:t>) explaining more in details. A lot of it is about scalability and </a:t>
            </a:r>
            <a:r>
              <a:rPr lang="en-US" dirty="0" err="1"/>
              <a:t>MXNet</a:t>
            </a:r>
            <a:r>
              <a:rPr lang="en-US" dirty="0"/>
              <a:t> being good for production use.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2418822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1950835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lets see what’s different about MXNet. Started Academia and supported by Enterprises</a:t>
            </a:r>
          </a:p>
          <a:p>
            <a:pPr marL="171450" indent="-171450">
              <a:buFont typeface="Arial" panose="020B0604020202020204" pitchFamily="34" charset="0"/>
              <a:buChar char="•"/>
            </a:pPr>
            <a:r>
              <a:rPr lang="en-US" dirty="0"/>
              <a:t>First, It support of </a:t>
            </a:r>
            <a:r>
              <a:rPr lang="en-US" b="1" dirty="0"/>
              <a:t>multiple programming languages</a:t>
            </a:r>
            <a:r>
              <a:rPr lang="en-US" dirty="0"/>
              <a:t> through Simple Syntax. It supports both Imperative and Declarative style of Programming.</a:t>
            </a:r>
          </a:p>
          <a:p>
            <a:pPr marL="171450" indent="-171450">
              <a:buFont typeface="Arial" panose="020B0604020202020204" pitchFamily="34" charset="0"/>
              <a:buChar char="•"/>
            </a:pPr>
            <a:r>
              <a:rPr lang="en-US" dirty="0"/>
              <a:t>Next. you can create highly optimized models for use in Mobile and IOT</a:t>
            </a:r>
          </a:p>
          <a:p>
            <a:pPr marL="171450" indent="-171450">
              <a:buFont typeface="Arial" panose="020B0604020202020204" pitchFamily="34" charset="0"/>
              <a:buChar char="•"/>
            </a:pPr>
            <a:r>
              <a:rPr lang="en-US" dirty="0"/>
              <a:t>It is also Highly performant, i.e., It achieves near linear scaling in training across hundreds of GPUs.</a:t>
            </a:r>
          </a:p>
          <a:p>
            <a:pPr marL="171450" indent="-171450">
              <a:buFont typeface="Arial" panose="020B0604020202020204" pitchFamily="34" charset="0"/>
              <a:buChar char="•"/>
            </a:pPr>
            <a:r>
              <a:rPr lang="en-US" dirty="0"/>
              <a:t>It is truly open source, currently Incubating at Apache. With a show of hands, how many of you know what it means to Incubate at Apache. </a:t>
            </a:r>
          </a:p>
          <a:p>
            <a:pPr marL="628650" lvl="1" indent="-171450">
              <a:buFont typeface="Arial" panose="020B0604020202020204" pitchFamily="34" charset="0"/>
              <a:buChar char="•"/>
            </a:pPr>
            <a:r>
              <a:rPr lang="en-US" dirty="0"/>
              <a:t>Great, for those who do not know Every project before getting accepted by the Apache Software Foundation has to go through the incubation phase where the board assigns long time Apache members as Mentors who guides and monitors the project to see that the governance is democratic and no one organization is unduly influencing.</a:t>
            </a:r>
          </a:p>
          <a:p>
            <a:pPr marL="171450" lvl="0" indent="-171450">
              <a:buFont typeface="Arial" panose="020B0604020202020204" pitchFamily="34" charset="0"/>
              <a:buChar char="•"/>
            </a:pPr>
            <a:r>
              <a:rPr lang="en-US" dirty="0"/>
              <a:t>ONNX Support – This is a new open source initiative driven by Amazon, Facebook and Microsoft to define a Interoperable format for models, this means you can train on any other DL framework and run on MXNet.</a:t>
            </a:r>
          </a:p>
          <a:p>
            <a:pPr marL="171450" lvl="0" indent="-171450">
              <a:buFont typeface="Arial" panose="020B0604020202020204" pitchFamily="34" charset="0"/>
              <a:buChar char="•"/>
            </a:pPr>
            <a:r>
              <a:rPr lang="en-US" dirty="0"/>
              <a:t>Finally, MXNet implements Gluon Imperative APIs, Gluon is an open-source effort by Amazon and Microsoft to standardize APIs for Deep Learning that are simple, ease of understand and high performant. So now you can prototype very quickly, MXNet can also generate highly-efficient Symbolic graph out of this, so you won’t loose performance.</a:t>
            </a:r>
          </a:p>
        </p:txBody>
      </p:sp>
      <p:sp>
        <p:nvSpPr>
          <p:cNvPr id="4" name="Slide Number Placeholder 3"/>
          <p:cNvSpPr>
            <a:spLocks noGrp="1"/>
          </p:cNvSpPr>
          <p:nvPr>
            <p:ph type="sldNum" sz="quarter" idx="10"/>
          </p:nvPr>
        </p:nvSpPr>
        <p:spPr/>
        <p:txBody>
          <a:bodyPr/>
          <a:lstStyle/>
          <a:p>
            <a:fld id="{7837BFB6-AF2A-7B40-8B1B-51FE26A34535}" type="slidenum">
              <a:rPr lang="en-US" smtClean="0"/>
              <a:t>16</a:t>
            </a:fld>
            <a:endParaRPr lang="en-US"/>
          </a:p>
        </p:txBody>
      </p:sp>
    </p:spTree>
    <p:extLst>
      <p:ext uri="{BB962C8B-B14F-4D97-AF65-F5344CB8AC3E}">
        <p14:creationId xmlns:p14="http://schemas.microsoft.com/office/powerpoint/2010/main" val="1608759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Use customer references verbally</a:t>
            </a:r>
          </a:p>
          <a:p>
            <a:pPr marL="0" indent="0">
              <a:spcBef>
                <a:spcPts val="600"/>
              </a:spcBef>
              <a:spcAft>
                <a:spcPts val="600"/>
              </a:spcAft>
              <a:buFont typeface="Arial" panose="020B0604020202020204" pitchFamily="34" charset="0"/>
              <a:buNone/>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Customers that chose MXNet due to multi-GPU training support and high scalability.</a:t>
            </a:r>
          </a:p>
          <a:p>
            <a:pPr marL="171450" lvl="1" indent="-171450" algn="l" defTabSz="914400" rtl="0" eaLnBrk="1" latinLnBrk="0" hangingPunct="1">
              <a:spcBef>
                <a:spcPts val="600"/>
              </a:spcBef>
              <a:spcAft>
                <a:spcPts val="600"/>
              </a:spcAft>
              <a:buFont typeface="Arial" panose="020B0604020202020204" pitchFamily="34" charset="0"/>
              <a:buChar char="•"/>
            </a:pPr>
            <a:r>
              <a:rPr lang="en-US" sz="1200" kern="1200" dirty="0" err="1">
                <a:solidFill>
                  <a:schemeClr val="tx1"/>
                </a:solidFill>
                <a:latin typeface="+mn-lt"/>
                <a:ea typeface="+mn-ea"/>
                <a:cs typeface="+mn-cs"/>
              </a:rPr>
              <a:t>Curalate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TuSimple</a:t>
            </a:r>
            <a:r>
              <a:rPr lang="en-US" sz="1200" kern="1200" dirty="0">
                <a:solidFill>
                  <a:schemeClr val="tx1"/>
                </a:solidFill>
                <a:latin typeface="+mn-lt"/>
                <a:ea typeface="+mn-ea"/>
                <a:cs typeface="+mn-cs"/>
              </a:rPr>
              <a:t>, Borealis AI, NTT Docomo</a:t>
            </a:r>
          </a:p>
          <a:p>
            <a:pPr marL="0" indent="0">
              <a:spcBef>
                <a:spcPts val="600"/>
              </a:spcBef>
              <a:spcAft>
                <a:spcPts val="600"/>
              </a:spcAft>
              <a:buFont typeface="Arial" panose="020B0604020202020204" pitchFamily="34" charset="0"/>
              <a:buNone/>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Designed to be easily wrapped by other languages</a:t>
            </a:r>
          </a:p>
          <a:p>
            <a:pPr marL="171450" lvl="1" indent="-171450" algn="l" defTabSz="914400" rtl="0" eaLnBrk="1" latinLnBrk="0" hangingPunct="1">
              <a:spcBef>
                <a:spcPts val="600"/>
              </a:spcBef>
              <a:spcAft>
                <a:spcPts val="600"/>
              </a:spcAft>
              <a:buFont typeface="Arial" panose="020B0604020202020204" pitchFamily="34" charset="0"/>
              <a:buChar char="•"/>
            </a:pPr>
            <a:r>
              <a:rPr lang="en-US" sz="1200" kern="1200" dirty="0">
                <a:solidFill>
                  <a:schemeClr val="tx1"/>
                </a:solidFill>
                <a:latin typeface="+mn-lt"/>
                <a:ea typeface="+mn-ea"/>
                <a:cs typeface="+mn-cs"/>
              </a:rPr>
              <a:t>Wolfram integrated </a:t>
            </a:r>
            <a:r>
              <a:rPr lang="en-US" sz="1200" kern="1200" dirty="0" err="1">
                <a:solidFill>
                  <a:schemeClr val="tx1"/>
                </a:solidFill>
                <a:latin typeface="+mn-lt"/>
                <a:ea typeface="+mn-ea"/>
                <a:cs typeface="+mn-cs"/>
              </a:rPr>
              <a:t>MXNet</a:t>
            </a:r>
            <a:r>
              <a:rPr lang="en-US" sz="1200" kern="1200" dirty="0">
                <a:solidFill>
                  <a:schemeClr val="tx1"/>
                </a:solidFill>
                <a:latin typeface="+mn-lt"/>
                <a:ea typeface="+mn-ea"/>
                <a:cs typeface="+mn-cs"/>
              </a:rPr>
              <a:t> as the backend of Mathematica for building NN</a:t>
            </a:r>
          </a:p>
          <a:p>
            <a:pPr marL="171450" lvl="1" indent="-171450" algn="l" defTabSz="914400" rtl="0" eaLnBrk="1" latinLnBrk="0" hangingPunct="1">
              <a:spcBef>
                <a:spcPts val="600"/>
              </a:spcBef>
              <a:spcAft>
                <a:spcPts val="600"/>
              </a:spcAft>
              <a:buFont typeface="Arial" panose="020B0604020202020204" pitchFamily="34" charset="0"/>
              <a:buChar char="•"/>
            </a:pPr>
            <a:r>
              <a:rPr lang="en-US" sz="1200" kern="1200" dirty="0" err="1">
                <a:solidFill>
                  <a:schemeClr val="tx1"/>
                </a:solidFill>
                <a:latin typeface="+mn-lt"/>
                <a:ea typeface="+mn-ea"/>
                <a:cs typeface="+mn-cs"/>
              </a:rPr>
              <a:t>Curalate</a:t>
            </a:r>
            <a:r>
              <a:rPr lang="en-US" sz="1200" kern="1200" dirty="0">
                <a:solidFill>
                  <a:schemeClr val="tx1"/>
                </a:solidFill>
                <a:latin typeface="+mn-lt"/>
                <a:ea typeface="+mn-ea"/>
                <a:cs typeface="+mn-cs"/>
              </a:rPr>
              <a:t> is using Scala inference API</a:t>
            </a:r>
          </a:p>
          <a:p>
            <a:pPr marL="0" indent="0">
              <a:spcBef>
                <a:spcPts val="600"/>
              </a:spcBef>
              <a:spcAft>
                <a:spcPts val="600"/>
              </a:spcAft>
              <a:buFont typeface="Arial" panose="020B0604020202020204" pitchFamily="34" charset="0"/>
              <a:buNone/>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We have an enterprise customers who is running 100+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MXNet</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 Gluon models  in production for product recommendation across 26M+ user base</a:t>
            </a:r>
            <a:endParaRPr lang="en-US" dirty="0"/>
          </a:p>
        </p:txBody>
      </p:sp>
    </p:spTree>
    <p:extLst>
      <p:ext uri="{BB962C8B-B14F-4D97-AF65-F5344CB8AC3E}">
        <p14:creationId xmlns:p14="http://schemas.microsoft.com/office/powerpoint/2010/main" val="1395494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into the latest Dynamic graph paradigm of </a:t>
            </a:r>
            <a:r>
              <a:rPr lang="en-US" dirty="0" err="1"/>
              <a:t>MXNet</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593103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1704603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t>
            </a:r>
            <a:r>
              <a:rPr lang="en-US" b="1" dirty="0"/>
              <a:t>so hopefully by now you are convinced </a:t>
            </a:r>
            <a:r>
              <a:rPr lang="en-US" dirty="0"/>
              <a:t>that Deep Learning is awesome, and the next thing you want to do is use it in your production system.</a:t>
            </a:r>
          </a:p>
          <a:p>
            <a:endParaRPr lang="en-US" dirty="0"/>
          </a:p>
          <a:p>
            <a:r>
              <a:rPr lang="en-US" dirty="0"/>
              <a:t>So, how</a:t>
            </a:r>
            <a:r>
              <a:rPr lang="en-US" baseline="0" dirty="0"/>
              <a:t> do you actually use a deep learning model in your production environment?</a:t>
            </a:r>
          </a:p>
          <a:p>
            <a:r>
              <a:rPr lang="en-US" baseline="0" dirty="0"/>
              <a:t>Let’s start with the outcome we’re trying to achieve. In fact, it is pretty straight-forward, and is not very different than deploying any other service.</a:t>
            </a:r>
          </a:p>
          <a:p>
            <a:pPr marL="228600" indent="-228600">
              <a:buAutoNum type="arabicParenBoth"/>
            </a:pPr>
            <a:r>
              <a:rPr lang="en-US" baseline="0" dirty="0"/>
              <a:t>We have a trained model, that we want to use for inference,</a:t>
            </a:r>
          </a:p>
          <a:p>
            <a:pPr marL="228600" indent="-228600">
              <a:buAutoNum type="arabicParenBoth"/>
            </a:pPr>
            <a:r>
              <a:rPr lang="en-US" baseline="0" dirty="0"/>
              <a:t>We have a bunch of clients: mobile, desktop, </a:t>
            </a:r>
            <a:r>
              <a:rPr lang="en-US" baseline="0" dirty="0" err="1"/>
              <a:t>iot</a:t>
            </a:r>
            <a:r>
              <a:rPr lang="en-US" baseline="0" dirty="0"/>
              <a:t>, cloud – or any combination of those</a:t>
            </a:r>
          </a:p>
          <a:p>
            <a:pPr marL="228600" indent="-228600">
              <a:buAutoNum type="arabicParenBoth"/>
            </a:pPr>
            <a:r>
              <a:rPr lang="en-US" baseline="0" dirty="0"/>
              <a:t>We want to have a server of sorts, hosting a trained model, exposing an inference API, which when called runs a feed forward through the network doing the deep learning “magic” Naveen explained earlier.</a:t>
            </a:r>
          </a:p>
          <a:p>
            <a:endParaRPr lang="en-US" baseline="0" dirty="0"/>
          </a:p>
          <a:p>
            <a:r>
              <a:rPr lang="en-US" baseline="0" dirty="0"/>
              <a:t>That’s a very simple schema of model serving setup.</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1886425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we saw in the previous slide, in many ways, serving deep learning models is similar to other, more traditional, serving frameworks out there, such as Apache Tomcat. And indeed in many ways, Model Serving is undifferentiated heavy lifting. That is a term we use and focus on in AWS a lot. What it means is all of the aspects that are necessary to get the job done, </a:t>
            </a:r>
            <a:r>
              <a:rPr lang="en-US" sz="1200" b="0" i="0" kern="1200" dirty="0">
                <a:solidFill>
                  <a:schemeClr val="tx1"/>
                </a:solidFill>
                <a:effectLst/>
                <a:latin typeface="Amazon Ember Regular" charset="0"/>
                <a:ea typeface="+mn-ea"/>
                <a:cs typeface="+mn-cs"/>
              </a:rPr>
              <a:t>but that are not differentiating your business, things like setting up servers, networks, etc. is all UHL. </a:t>
            </a:r>
          </a:p>
          <a:p>
            <a:endParaRPr lang="en-US" sz="1200" b="0" i="0" kern="1200" baseline="0" dirty="0">
              <a:solidFill>
                <a:schemeClr val="tx1"/>
              </a:solidFill>
              <a:effectLst/>
              <a:latin typeface="Amazon Ember Regular" charset="0"/>
              <a:ea typeface="+mn-ea"/>
              <a:cs typeface="+mn-cs"/>
            </a:endParaRPr>
          </a:p>
          <a:p>
            <a:r>
              <a:rPr lang="en-US" sz="1200" b="0" i="0" kern="1200" baseline="0" dirty="0">
                <a:solidFill>
                  <a:schemeClr val="tx1"/>
                </a:solidFill>
                <a:effectLst/>
                <a:latin typeface="Amazon Ember Regular" charset="0"/>
                <a:ea typeface="+mn-ea"/>
                <a:cs typeface="+mn-cs"/>
              </a:rPr>
              <a:t>Let’s quickly go over the main concerns Model Serving system needs to address:</a:t>
            </a:r>
          </a:p>
          <a:p>
            <a:r>
              <a:rPr lang="en-US" sz="1200" b="0" i="0" kern="1200" baseline="0" dirty="0">
                <a:solidFill>
                  <a:schemeClr val="tx1"/>
                </a:solidFill>
                <a:effectLst/>
                <a:latin typeface="Amazon Ember Regular" charset="0"/>
                <a:ea typeface="+mn-ea"/>
                <a:cs typeface="+mn-cs"/>
              </a:rPr>
              <a:t>- </a:t>
            </a:r>
            <a:r>
              <a:rPr lang="en-US" sz="1200" b="1" i="0" kern="1200" baseline="0" dirty="0">
                <a:solidFill>
                  <a:schemeClr val="tx1"/>
                </a:solidFill>
                <a:effectLst/>
                <a:latin typeface="Amazon Ember Regular" charset="0"/>
                <a:ea typeface="+mn-ea"/>
                <a:cs typeface="+mn-cs"/>
              </a:rPr>
              <a:t>Performance </a:t>
            </a:r>
            <a:r>
              <a:rPr lang="mr-IN" sz="1200" b="0" i="0" kern="1200" baseline="0" dirty="0">
                <a:solidFill>
                  <a:schemeClr val="tx1"/>
                </a:solidFill>
                <a:effectLst/>
                <a:latin typeface="Amazon Ember Regular" charset="0"/>
                <a:ea typeface="+mn-ea"/>
                <a:cs typeface="+mn-cs"/>
              </a:rPr>
              <a:t>–</a:t>
            </a:r>
            <a:r>
              <a:rPr lang="en-US" sz="1200" b="0" i="0" kern="1200" baseline="0" dirty="0">
                <a:solidFill>
                  <a:schemeClr val="tx1"/>
                </a:solidFill>
                <a:effectLst/>
                <a:latin typeface="Amazon Ember Regular" charset="0"/>
                <a:ea typeface="+mn-ea"/>
                <a:cs typeface="+mn-cs"/>
              </a:rPr>
              <a:t> this concern is about providing a scalable architecture that is able to meet target TPS, making an efficient use of the available compute resources, strike the right balance between throughput and latency. It is especially important for Deep Learning, since the computational load of running a single inference is typically significant. As a reference, a model such as ResNet-152 requires billions of FLOPs for a single forward pass.</a:t>
            </a:r>
          </a:p>
          <a:p>
            <a:pPr marL="171450" indent="-171450">
              <a:buFontTx/>
              <a:buChar char="-"/>
            </a:pPr>
            <a:r>
              <a:rPr lang="en-US" b="1" baseline="0" dirty="0"/>
              <a:t>Availability</a:t>
            </a:r>
            <a:r>
              <a:rPr lang="en-US" baseline="0" dirty="0"/>
              <a:t> </a:t>
            </a:r>
            <a:r>
              <a:rPr lang="mr-IN" baseline="0" dirty="0"/>
              <a:t>–</a:t>
            </a:r>
            <a:r>
              <a:rPr lang="en-US" baseline="0" dirty="0"/>
              <a:t> to make your application working properly all the time, you want to minimize down time, and avoid offline status when load is high, or when you are busy deploying a new model.</a:t>
            </a:r>
          </a:p>
          <a:p>
            <a:pPr marL="171450" indent="-171450">
              <a:buFontTx/>
              <a:buChar char="-"/>
            </a:pPr>
            <a:r>
              <a:rPr lang="en-US" b="1" baseline="0" dirty="0"/>
              <a:t>Networking </a:t>
            </a:r>
            <a:r>
              <a:rPr lang="mr-IN" b="0" baseline="0" dirty="0"/>
              <a:t>–</a:t>
            </a:r>
            <a:r>
              <a:rPr lang="en-US" b="0" baseline="0" dirty="0"/>
              <a:t> making your model consumable means you need to expose a network endpoint that clients can call to get predictions. This endpoint needs to support standard interfaces such as HTTP, error codes, security and more.</a:t>
            </a:r>
          </a:p>
          <a:p>
            <a:pPr marL="171450" indent="-171450">
              <a:buFontTx/>
              <a:buChar char="-"/>
            </a:pPr>
            <a:r>
              <a:rPr lang="en-US" b="1" baseline="0" dirty="0"/>
              <a:t>Monitoring</a:t>
            </a:r>
            <a:r>
              <a:rPr lang="en-US" b="0" baseline="0" dirty="0"/>
              <a:t> </a:t>
            </a:r>
            <a:r>
              <a:rPr lang="mr-IN" b="0" baseline="0" dirty="0"/>
              <a:t>–</a:t>
            </a:r>
            <a:r>
              <a:rPr lang="en-US" b="0" baseline="0" dirty="0"/>
              <a:t> having any service in production means you need the ability to look into your operational metrics in near-real time; things like resource utilization on host, inference latencies, requests and errors.</a:t>
            </a:r>
          </a:p>
          <a:p>
            <a:pPr marL="171450" indent="-171450">
              <a:buFontTx/>
              <a:buChar char="-"/>
            </a:pPr>
            <a:r>
              <a:rPr lang="en-US" b="1" baseline="0" dirty="0"/>
              <a:t>Model Decoupling</a:t>
            </a:r>
            <a:r>
              <a:rPr lang="mr-IN" b="0" baseline="0" dirty="0"/>
              <a:t>–</a:t>
            </a:r>
            <a:r>
              <a:rPr lang="en-US" b="0" baseline="0" dirty="0"/>
              <a:t> when you are serving models you want to offer a way that enables to use trained models without knowing anything about their inner working details. The model may be identifying cats in images, or doing sentiment analysis. No change should be done to the server beyond deploying a different model.</a:t>
            </a:r>
          </a:p>
          <a:p>
            <a:pPr marL="171450" indent="-171450">
              <a:buFontTx/>
              <a:buChar char="-"/>
            </a:pPr>
            <a:r>
              <a:rPr lang="en-US" b="1" baseline="0" dirty="0"/>
              <a:t>Cross Framework</a:t>
            </a:r>
            <a:r>
              <a:rPr lang="en-US" b="0" baseline="0" dirty="0"/>
              <a:t> </a:t>
            </a:r>
            <a:r>
              <a:rPr lang="mr-IN" b="0" baseline="0" dirty="0"/>
              <a:t>–</a:t>
            </a:r>
            <a:r>
              <a:rPr lang="en-US" b="0" baseline="0" dirty="0"/>
              <a:t> there are many different Neural Network frameworks: </a:t>
            </a:r>
            <a:r>
              <a:rPr lang="en-US" b="0" baseline="0" dirty="0" err="1"/>
              <a:t>MXNet</a:t>
            </a:r>
            <a:r>
              <a:rPr lang="en-US" b="0" baseline="0" dirty="0"/>
              <a:t>, </a:t>
            </a:r>
            <a:r>
              <a:rPr lang="en-US" b="0" baseline="0" dirty="0" err="1"/>
              <a:t>TensorFlow</a:t>
            </a:r>
            <a:r>
              <a:rPr lang="en-US" b="0" baseline="0" dirty="0"/>
              <a:t>, </a:t>
            </a:r>
            <a:r>
              <a:rPr lang="en-US" b="0" baseline="0" dirty="0" err="1"/>
              <a:t>PyTorch</a:t>
            </a:r>
            <a:r>
              <a:rPr lang="en-US" b="0" baseline="0" dirty="0"/>
              <a:t>, </a:t>
            </a:r>
            <a:r>
              <a:rPr lang="en-US" b="0" baseline="0" dirty="0" err="1"/>
              <a:t>Caffe</a:t>
            </a:r>
            <a:r>
              <a:rPr lang="en-US" b="0" baseline="0" dirty="0"/>
              <a:t>, and more. “Same Same, But Different” - all similar, but different in style and implementation details. We want a model server that just works, regardless of the framework used to build and train the model.</a:t>
            </a:r>
          </a:p>
          <a:p>
            <a:pPr marL="171450" indent="-171450">
              <a:buFontTx/>
              <a:buChar char="-"/>
            </a:pPr>
            <a:r>
              <a:rPr lang="en-US" b="1" baseline="0" dirty="0"/>
              <a:t>Cross Platform</a:t>
            </a:r>
            <a:r>
              <a:rPr lang="en-US" b="0" baseline="0" dirty="0"/>
              <a:t> </a:t>
            </a:r>
            <a:r>
              <a:rPr lang="mr-IN" b="0" baseline="0" dirty="0"/>
              <a:t>–</a:t>
            </a:r>
            <a:r>
              <a:rPr lang="en-US" b="0" baseline="0" dirty="0"/>
              <a:t> similar to how there are many frameworks, there are also many platforms you can run your server on. From the OS (Linux, Windows) to the actual compute processor which can be a CPU, a GPU or a TPU. </a:t>
            </a:r>
          </a:p>
          <a:p>
            <a:pPr marL="0" indent="0">
              <a:buFontTx/>
              <a:buNone/>
            </a:pPr>
            <a:endParaRPr lang="en-US" b="0" baseline="0" dirty="0"/>
          </a:p>
          <a:p>
            <a:pPr marL="0" indent="0">
              <a:buFontTx/>
              <a:buNone/>
            </a:pPr>
            <a:r>
              <a:rPr lang="en-US" b="0" baseline="0" dirty="0"/>
              <a:t>And beyond all of that, one uber-concern that is an important meta concern is </a:t>
            </a:r>
            <a:r>
              <a:rPr lang="en-US" b="1" baseline="0" dirty="0"/>
              <a:t>Ease of Use</a:t>
            </a:r>
            <a:r>
              <a:rPr lang="en-US" b="0" baseline="0" dirty="0"/>
              <a:t> </a:t>
            </a:r>
            <a:r>
              <a:rPr lang="mr-IN" b="0" baseline="0" dirty="0"/>
              <a:t>–</a:t>
            </a:r>
            <a:r>
              <a:rPr lang="en-US" b="0" baseline="0" dirty="0"/>
              <a:t> all of the concerns just mentioned needs to be addressed in a way that is easy to use, quick to learn, and just work!</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1419713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bit of background on </a:t>
            </a:r>
            <a:r>
              <a:rPr lang="en-US" dirty="0" err="1"/>
              <a:t>MXNet</a:t>
            </a:r>
            <a:r>
              <a:rPr lang="en-US" dirty="0"/>
              <a:t>:</a:t>
            </a:r>
          </a:p>
          <a:p>
            <a:pPr marL="171450" indent="-171450">
              <a:buFontTx/>
              <a:buChar char="-"/>
            </a:pPr>
            <a:r>
              <a:rPr lang="en-US" dirty="0"/>
              <a:t>It is an Apache open source project. People sometimes think it is an “Amazon Project” but it is not. It is truly open source, decisions are made by the community. However, it is true that AWS is contributing a lot to the project.</a:t>
            </a:r>
          </a:p>
          <a:p>
            <a:pPr marL="171450" indent="-171450">
              <a:buFontTx/>
              <a:buChar char="-"/>
            </a:pPr>
            <a:r>
              <a:rPr lang="en-US" dirty="0"/>
              <a:t>It is a framework for building, training and using DNNs for inference. Similar to TF, </a:t>
            </a:r>
            <a:r>
              <a:rPr lang="en-US" dirty="0" err="1"/>
              <a:t>PyTorch</a:t>
            </a:r>
            <a:r>
              <a:rPr lang="en-US" dirty="0"/>
              <a:t>, etc.</a:t>
            </a:r>
          </a:p>
          <a:p>
            <a:pPr marL="171450" indent="-171450">
              <a:buFontTx/>
              <a:buChar char="-"/>
            </a:pPr>
            <a:r>
              <a:rPr lang="en-US" dirty="0"/>
              <a:t>It originated in the </a:t>
            </a:r>
            <a:r>
              <a:rPr lang="en-US" dirty="0" err="1"/>
              <a:t>adademia</a:t>
            </a:r>
            <a:r>
              <a:rPr lang="en-US" dirty="0"/>
              <a:t>, CMU and UW</a:t>
            </a:r>
          </a:p>
          <a:p>
            <a:pPr marL="171450" indent="-171450">
              <a:buFontTx/>
              <a:buChar char="-"/>
            </a:pPr>
            <a:r>
              <a:rPr lang="en-US" dirty="0"/>
              <a:t>Aws adopted </a:t>
            </a:r>
            <a:r>
              <a:rPr lang="en-US" dirty="0" err="1"/>
              <a:t>MXNet</a:t>
            </a:r>
            <a:r>
              <a:rPr lang="en-US" dirty="0"/>
              <a:t> late 2016 as “DL FW of choice), there’s a nice blog post by AWS CTO (</a:t>
            </a:r>
            <a:r>
              <a:rPr lang="en-US" dirty="0" err="1"/>
              <a:t>Vogels</a:t>
            </a:r>
            <a:r>
              <a:rPr lang="en-US" dirty="0"/>
              <a:t>) explaining more in details. A lot of it is about scalability and </a:t>
            </a:r>
            <a:r>
              <a:rPr lang="en-US" dirty="0" err="1"/>
              <a:t>MXNet</a:t>
            </a:r>
            <a:r>
              <a:rPr lang="en-US" dirty="0"/>
              <a:t> being good for production use.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3806044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24</a:t>
            </a:fld>
            <a:endParaRPr lang="en-US" dirty="0"/>
          </a:p>
        </p:txBody>
      </p:sp>
    </p:spTree>
    <p:extLst>
      <p:ext uri="{BB962C8B-B14F-4D97-AF65-F5344CB8AC3E}">
        <p14:creationId xmlns:p14="http://schemas.microsoft.com/office/powerpoint/2010/main" val="1330603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OK, let’s get going. We'll start with a brief intro to deep learning to understand what it is and why it matters.</a:t>
            </a:r>
            <a:br>
              <a:rPr lang="en-US" baseline="0" dirty="0"/>
            </a:br>
            <a:endParaRPr lang="en-US" baseline="0" dirty="0"/>
          </a:p>
          <a:p>
            <a:r>
              <a:rPr lang="en-US" baseline="0" dirty="0"/>
              <a:t>With a show of hands – How many of you have experience with ML? know what Deep Learning is? How many have ever implemented a neural network? How many have deployed one to production?</a:t>
            </a:r>
          </a:p>
          <a:p>
            <a:endParaRPr lang="en-US" baseline="0" dirty="0"/>
          </a:p>
          <a:p>
            <a:r>
              <a:rPr lang="en-US" baseline="0" dirty="0"/>
              <a:t>Let’s start with AI. AI is an active research area dating back to at least the 50s if not earlier. Investigating the various aspects of enabling machines to mimic, and surpass, human intelligence. Alan Turing, a computing pioneer, calibrated the essence of AI by moving from the philosophical question “can machines think” to a more relevant question “can machines do what us humans can?”</a:t>
            </a:r>
          </a:p>
          <a:p>
            <a:endParaRPr lang="en-US" baseline="0" dirty="0"/>
          </a:p>
          <a:p>
            <a:r>
              <a:rPr lang="en-US" baseline="0" dirty="0"/>
              <a:t>ML is a subset of AI, and is really a different programming paradigm. Traditional programming, that is mostly taught at schools, is about us humans programming rules, and the machine executing these rules on data to provide answers. </a:t>
            </a:r>
            <a:br>
              <a:rPr lang="en-US" baseline="0" dirty="0"/>
            </a:br>
            <a:r>
              <a:rPr lang="en-US" baseline="0" dirty="0"/>
              <a:t>ML is taking in data and answers, and constructs the rules by itself. This is closer to how humans learn from experience.</a:t>
            </a:r>
          </a:p>
          <a:p>
            <a:r>
              <a:rPr lang="en-US" baseline="0" dirty="0"/>
              <a:t>So ML is the set of techniques that enables machines to learn rules from data, without being explicitly programmed. ML is really an umbrella term that includes algorithms like decision trees, SVM and also neural networks.</a:t>
            </a:r>
          </a:p>
          <a:p>
            <a:endParaRPr lang="en-US" baseline="0" dirty="0"/>
          </a:p>
          <a:p>
            <a:r>
              <a:rPr lang="en-US" baseline="0" dirty="0"/>
              <a:t>This takes us to Deep Learning. DL is a subset of ML, a technique inspired by the human brain – or neurons to be more exact – that uses interconnected artificial neurons to learn from samples.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3697422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without</a:t>
            </a:r>
            <a:r>
              <a:rPr lang="en-US" baseline="0" dirty="0"/>
              <a:t> further ado, let’s see how MMS looks in practice.</a:t>
            </a:r>
          </a:p>
          <a:p>
            <a:r>
              <a:rPr lang="en-US" baseline="0" dirty="0"/>
              <a:t>We’ll start with the basic use case: installing MMS, loading a model, serving it, and doing prediction.</a:t>
            </a:r>
          </a:p>
          <a:p>
            <a:r>
              <a:rPr lang="en-US" baseline="0" dirty="0"/>
              <a:t>Ready?</a:t>
            </a:r>
          </a:p>
          <a:p>
            <a:endParaRPr lang="en-US" baseline="0" dirty="0"/>
          </a:p>
          <a:p>
            <a:r>
              <a:rPr lang="en-US" baseline="0" dirty="0"/>
              <a:t>Demo:</a:t>
            </a:r>
          </a:p>
          <a:p>
            <a:pPr marL="171450" indent="-171450">
              <a:buFontTx/>
              <a:buChar char="-"/>
            </a:pPr>
            <a:r>
              <a:rPr lang="en-US" baseline="0" dirty="0"/>
              <a:t>Install MMS</a:t>
            </a:r>
          </a:p>
          <a:p>
            <a:pPr marL="171450" indent="-171450">
              <a:buFontTx/>
              <a:buChar char="-"/>
            </a:pPr>
            <a:r>
              <a:rPr lang="en-US" baseline="0" dirty="0"/>
              <a:t>Show the model zoo, copy a model link</a:t>
            </a:r>
          </a:p>
          <a:p>
            <a:pPr marL="171450" indent="-171450">
              <a:buFontTx/>
              <a:buChar char="-"/>
            </a:pPr>
            <a:r>
              <a:rPr lang="en-US" baseline="0" dirty="0"/>
              <a:t>Download an image</a:t>
            </a:r>
          </a:p>
          <a:p>
            <a:pPr marL="171450" indent="-171450">
              <a:buFontTx/>
              <a:buChar char="-"/>
            </a:pPr>
            <a:r>
              <a:rPr lang="en-US" baseline="0" dirty="0"/>
              <a:t>Use </a:t>
            </a:r>
            <a:r>
              <a:rPr lang="en-US" baseline="0" dirty="0" err="1"/>
              <a:t>cURL</a:t>
            </a:r>
            <a:r>
              <a:rPr lang="en-US" baseline="0" dirty="0"/>
              <a:t> to do inference</a:t>
            </a:r>
          </a:p>
          <a:p>
            <a:pPr marL="171450" indent="-171450">
              <a:buFontTx/>
              <a:buChar char="-"/>
            </a:pPr>
            <a:r>
              <a:rPr lang="en-US" baseline="0" dirty="0"/>
              <a:t>Examine the results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25</a:t>
            </a:fld>
            <a:endParaRPr lang="en-US" dirty="0"/>
          </a:p>
        </p:txBody>
      </p:sp>
    </p:spTree>
    <p:extLst>
      <p:ext uri="{BB962C8B-B14F-4D97-AF65-F5344CB8AC3E}">
        <p14:creationId xmlns:p14="http://schemas.microsoft.com/office/powerpoint/2010/main" val="2329145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val="1625422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3941944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without</a:t>
            </a:r>
            <a:r>
              <a:rPr lang="en-US" baseline="0" dirty="0"/>
              <a:t> further ado, let’s see how MMS looks in practice.</a:t>
            </a:r>
          </a:p>
          <a:p>
            <a:r>
              <a:rPr lang="en-US" baseline="0" dirty="0"/>
              <a:t>We’ll start with the basic use case: installing MMS, loading a model, serving it, and doing prediction.</a:t>
            </a:r>
          </a:p>
          <a:p>
            <a:r>
              <a:rPr lang="en-US" baseline="0" dirty="0"/>
              <a:t>Ready?</a:t>
            </a:r>
          </a:p>
          <a:p>
            <a:endParaRPr lang="en-US" baseline="0" dirty="0"/>
          </a:p>
          <a:p>
            <a:r>
              <a:rPr lang="en-US" baseline="0" dirty="0"/>
              <a:t>Demo:</a:t>
            </a:r>
          </a:p>
          <a:p>
            <a:pPr marL="171450" indent="-171450">
              <a:buFontTx/>
              <a:buChar char="-"/>
            </a:pPr>
            <a:r>
              <a:rPr lang="en-US" baseline="0" dirty="0"/>
              <a:t>Install MMS</a:t>
            </a:r>
          </a:p>
          <a:p>
            <a:pPr marL="171450" indent="-171450">
              <a:buFontTx/>
              <a:buChar char="-"/>
            </a:pPr>
            <a:r>
              <a:rPr lang="en-US" baseline="0" dirty="0"/>
              <a:t>Show the model zoo, copy a model link</a:t>
            </a:r>
          </a:p>
          <a:p>
            <a:pPr marL="171450" indent="-171450">
              <a:buFontTx/>
              <a:buChar char="-"/>
            </a:pPr>
            <a:r>
              <a:rPr lang="en-US" baseline="0" dirty="0"/>
              <a:t>Download an image</a:t>
            </a:r>
          </a:p>
          <a:p>
            <a:pPr marL="171450" indent="-171450">
              <a:buFontTx/>
              <a:buChar char="-"/>
            </a:pPr>
            <a:r>
              <a:rPr lang="en-US" baseline="0" dirty="0"/>
              <a:t>Use </a:t>
            </a:r>
            <a:r>
              <a:rPr lang="en-US" baseline="0" dirty="0" err="1"/>
              <a:t>cURL</a:t>
            </a:r>
            <a:r>
              <a:rPr lang="en-US" baseline="0" dirty="0"/>
              <a:t> to do inference</a:t>
            </a:r>
          </a:p>
          <a:p>
            <a:pPr marL="171450" indent="-171450">
              <a:buFontTx/>
              <a:buChar char="-"/>
            </a:pPr>
            <a:r>
              <a:rPr lang="en-US" baseline="0" dirty="0"/>
              <a:t>Examine the results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1160853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3350048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at the base of Deep Learning there is the artificial neural network, and at the base of that there is the artificial neurons.</a:t>
            </a:r>
            <a:br>
              <a:rPr lang="en-US" baseline="0" dirty="0"/>
            </a:br>
            <a:endParaRPr lang="en-US" baseline="0" dirty="0"/>
          </a:p>
          <a:p>
            <a:r>
              <a:rPr lang="en-US" baseline="0" dirty="0"/>
              <a:t>Artificial neurons are inspired by the human brain’s neuron cells. These cells are abundant in the brain, we have ~100B of them, they receive, process and transmit information through electrical and chemical signals. They are connected to one another via Synapses, which we have ~1Quadrillion of (that’s 1000 trillion) – and form neural networks that are responsible for much of our brain and spinal cord activities.</a:t>
            </a:r>
          </a:p>
          <a:p>
            <a:endParaRPr lang="en-US" baseline="0" dirty="0"/>
          </a:p>
          <a:p>
            <a:r>
              <a:rPr lang="en-US" baseline="0" dirty="0"/>
              <a:t>Artificial neurons are only inspired by real neurons, actual design and implementation differs significantly. In fact, the AN construct is pretty simple:</a:t>
            </a:r>
          </a:p>
          <a:p>
            <a:r>
              <a:rPr lang="en-US" baseline="0" dirty="0"/>
              <a:t>We have inputs coming into the AN, and each input has a weight parameter assigned to it. There is a linear combination of the input vector and the weight vector, and the output scalar is fed into a non linear function that then spits out another scalar. The non-linear function is very important, since it makes the overall network able to handle non-linear features.</a:t>
            </a:r>
          </a:p>
          <a:p>
            <a:endParaRPr lang="en-US" baseline="0" dirty="0"/>
          </a:p>
          <a:p>
            <a:r>
              <a:rPr lang="en-US" baseline="0" dirty="0"/>
              <a:t>That’s it. This output is, in turn, becoming one of the input of another neuron.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2835554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a Neural Network at its most simplistic form is composed of layers, each consisting of a set of artificial neurons, that are interconnected across layers with weighted edges. The term “deep learning” was coined due to these networks having many hidden layers, which makes them “deep”.</a:t>
            </a:r>
            <a:br>
              <a:rPr lang="en-US" baseline="0" dirty="0"/>
            </a:br>
            <a:r>
              <a:rPr lang="en-US" baseline="0" dirty="0"/>
              <a:t>The network takes the input vector, matrix, or more generally tensor, and feeds every element of the input into a unit in the input layer. From there the computation cascades across the units and layers, until we get an output in the output layer.</a:t>
            </a:r>
            <a:br>
              <a:rPr lang="en-US" baseline="0" dirty="0"/>
            </a:br>
            <a:br>
              <a:rPr lang="en-US" baseline="0" dirty="0"/>
            </a:br>
            <a:r>
              <a:rPr lang="en-US" baseline="0" dirty="0"/>
              <a:t>Neural networks are non linear functions, and can learn non linear features, as the activation functions in each neuron is non linear.</a:t>
            </a:r>
            <a:br>
              <a:rPr lang="en-US" baseline="0" dirty="0"/>
            </a:br>
            <a:r>
              <a:rPr lang="en-US" baseline="0" dirty="0"/>
              <a:t>They enable learning features in a hierarchical way, with each layer learning a feature that is leveraging the features learned in the previous layer.</a:t>
            </a:r>
            <a:br>
              <a:rPr lang="en-US" baseline="0" dirty="0"/>
            </a:br>
            <a:r>
              <a:rPr lang="en-US" baseline="0" dirty="0"/>
              <a:t>And very importantly: it is a scalable architecture that can be made more complex with more learning capabilities by enlarging the network and/or modifying the operators in neurons.</a:t>
            </a:r>
            <a:br>
              <a:rPr lang="en-US" baseline="0" dirty="0"/>
            </a:br>
            <a:br>
              <a:rPr lang="en-US" baseline="0" dirty="0"/>
            </a:br>
            <a:r>
              <a:rPr lang="en-US" baseline="0" dirty="0"/>
              <a:t>And it is typically very heavy computationally. Modern networks such as resnet-152 have hundreds of layers and requires billions of FLOPs to compute just a single prediction.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1247691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difficult part is training the network, so we can find the right weights that will approximate the function modeling the problem we are trying to solve.</a:t>
            </a:r>
          </a:p>
          <a:p>
            <a:br>
              <a:rPr lang="en-US" baseline="0" dirty="0"/>
            </a:br>
            <a:r>
              <a:rPr lang="en-US" baseline="0" dirty="0"/>
              <a:t>We start with the “</a:t>
            </a:r>
            <a:r>
              <a:rPr lang="en-US" b="1" baseline="0" dirty="0"/>
              <a:t>Forward Pass</a:t>
            </a:r>
            <a:r>
              <a:rPr lang="en-US" baseline="0" dirty="0"/>
              <a:t>”, in which we take a sample from our labeled input data, feed it through the network to get the inference, or prediction result.</a:t>
            </a:r>
          </a:p>
          <a:p>
            <a:br>
              <a:rPr lang="en-US" baseline="0" dirty="0"/>
            </a:br>
            <a:r>
              <a:rPr lang="en-US" baseline="0" dirty="0"/>
              <a:t>We then do the “</a:t>
            </a:r>
            <a:r>
              <a:rPr lang="en-US" b="1" baseline="0" dirty="0"/>
              <a:t>Backwards Pass</a:t>
            </a:r>
            <a:r>
              <a:rPr lang="en-US" baseline="0" dirty="0"/>
              <a:t>”, also called “</a:t>
            </a:r>
            <a:r>
              <a:rPr lang="en-US" b="1" baseline="0" dirty="0" err="1"/>
              <a:t>Backprop</a:t>
            </a:r>
            <a:r>
              <a:rPr lang="en-US" baseline="0" dirty="0"/>
              <a:t>”, where we calculate the loss, i.e. how bad did the network did compared to the “Ground Truth” – the label of the sample input data – and then we back propagate the loss across the network, finding the gradients of each weight to identify the direction of the error.</a:t>
            </a:r>
          </a:p>
          <a:p>
            <a:r>
              <a:rPr lang="en-US" baseline="0" dirty="0"/>
              <a:t>We then update the weights across the network, in a direction opposite to the gradient, and in a value that is typically a fraction of the gradient – this fraction is called the “</a:t>
            </a:r>
            <a:r>
              <a:rPr lang="en-US" b="1" baseline="0" dirty="0"/>
              <a:t>Learning Rate</a:t>
            </a:r>
            <a:r>
              <a:rPr lang="en-US" baseline="0" dirty="0"/>
              <a:t>”.</a:t>
            </a:r>
          </a:p>
          <a:p>
            <a:endParaRPr lang="en-US" baseline="0" dirty="0"/>
          </a:p>
          <a:p>
            <a:r>
              <a:rPr lang="en-US" baseline="0" dirty="0"/>
              <a:t>The Backwards Pass is where learning happens. Through repeated iterations, we are leveraging the gradient to take down the loss, until we converge into a low error rate.</a:t>
            </a:r>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577365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bit about why Deep Learning is a big deal</a:t>
            </a:r>
          </a:p>
          <a:p>
            <a:endParaRPr lang="en-US" baseline="0" dirty="0"/>
          </a:p>
          <a:p>
            <a:r>
              <a:rPr lang="en-US" b="1" baseline="0" dirty="0"/>
              <a:t>You can see Deep Learning applied </a:t>
            </a:r>
            <a:r>
              <a:rPr lang="en-US" baseline="0" dirty="0"/>
              <a:t>in more and more domains, with a growing impact on our lives.</a:t>
            </a:r>
          </a:p>
          <a:p>
            <a:r>
              <a:rPr lang="en-US" baseline="0" dirty="0"/>
              <a:t>If you look at the breadth of AI applied within Amazon alone, you can see DL in the Retail Website within personalization and recs, you can see it optimizing Amazon’s logistics, you probably noticed the boom voice-enabled personal assistants, and you may have heard that Amazon drones also rely on deep learning, just as other autonomous vehicles tech is relying on it. And of course the list goes 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228114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Beyond the growing</a:t>
            </a:r>
            <a:r>
              <a:rPr lang="en-US" b="1" baseline="0" dirty="0"/>
              <a:t> usage of DL in applications </a:t>
            </a:r>
            <a:r>
              <a:rPr lang="en-US" baseline="0" dirty="0"/>
              <a:t>and devices around us, there is another interesting aspect to deep learning, and that is how well it does compared to the dominant species on this planet: us!</a:t>
            </a:r>
          </a:p>
          <a:p>
            <a:endParaRPr lang="en-US" dirty="0"/>
          </a:p>
          <a:p>
            <a:r>
              <a:rPr lang="en-US" dirty="0"/>
              <a:t>One of the first areas Deep Learning was able to demonstrate state of the art results, was in the domain of Computer</a:t>
            </a:r>
            <a:r>
              <a:rPr lang="en-US" baseline="0" dirty="0"/>
              <a:t> Vision. A classical problem in that domain is Object Classification: given an image, identify the most prominent object in that image out of a set of pre-defined classes. A DNN presented in 2012 by Alex </a:t>
            </a:r>
            <a:r>
              <a:rPr lang="en-US" baseline="0" dirty="0" err="1"/>
              <a:t>Krizhevsky</a:t>
            </a:r>
            <a:r>
              <a:rPr lang="en-US" baseline="0" dirty="0"/>
              <a:t>, was able to leap-frog the best known </a:t>
            </a:r>
            <a:r>
              <a:rPr lang="en-US" baseline="0" dirty="0" err="1"/>
              <a:t>algo</a:t>
            </a:r>
            <a:r>
              <a:rPr lang="en-US" baseline="0" dirty="0"/>
              <a:t> to date by over 30%. That was really a major leap, and since then every year the best algorithm for Object Classification, and many other Vision tasks, are based on Deep Learning, with results that keep on getting better. R</a:t>
            </a:r>
            <a:r>
              <a:rPr lang="en-US" dirty="0"/>
              <a:t>esearch paper by </a:t>
            </a:r>
            <a:r>
              <a:rPr lang="en-US" dirty="0" err="1"/>
              <a:t>Geirhos</a:t>
            </a:r>
            <a:r>
              <a:rPr lang="en-US" dirty="0"/>
              <a:t> from 2017</a:t>
            </a:r>
            <a:r>
              <a:rPr lang="en-US" baseline="0" dirty="0"/>
              <a:t> shows that DNNs already outperform humans in Object Classification </a:t>
            </a:r>
            <a:r>
              <a:rPr lang="mr-IN" baseline="0" dirty="0"/>
              <a:t>–</a:t>
            </a:r>
            <a:r>
              <a:rPr lang="en-US" baseline="0" dirty="0"/>
              <a:t> a task us humans have been programmed to specialize in by evolution. The paper also shows that human vision actually performs better when noise is introduced – it may make you feel better, it worked for me </a:t>
            </a:r>
            <a:r>
              <a:rPr lang="en-US" baseline="0" dirty="0">
                <a:sym typeface="Wingdings" pitchFamily="2" charset="2"/>
              </a:rPr>
              <a:t></a:t>
            </a:r>
            <a:br>
              <a:rPr lang="en-US" baseline="0" dirty="0"/>
            </a:br>
            <a:endParaRPr lang="en-US" baseline="0" dirty="0"/>
          </a:p>
          <a:p>
            <a:endParaRPr lang="en-US" baseline="0" dirty="0"/>
          </a:p>
          <a:p>
            <a:endParaRPr lang="en-US" baseline="0" dirty="0"/>
          </a:p>
          <a:p>
            <a:r>
              <a:rPr lang="en-US" baseline="0" dirty="0" err="1"/>
              <a:t>AlexNet</a:t>
            </a:r>
            <a:r>
              <a:rPr lang="en-US" baseline="0" dirty="0"/>
              <a:t> paper: https://</a:t>
            </a:r>
            <a:r>
              <a:rPr lang="en-US" baseline="0" dirty="0" err="1"/>
              <a:t>papers.nips.cc</a:t>
            </a:r>
            <a:r>
              <a:rPr lang="en-US" baseline="0" dirty="0"/>
              <a:t>/paper/4824-imagenet-classification-with-deep-convolutional-neural-networks.pdf</a:t>
            </a:r>
          </a:p>
          <a:p>
            <a:r>
              <a:rPr lang="en-US" baseline="0" dirty="0"/>
              <a:t>Humans vs DNNs paper: https://</a:t>
            </a:r>
            <a:r>
              <a:rPr lang="en-US" baseline="0" dirty="0" err="1"/>
              <a:t>arxiv.org</a:t>
            </a:r>
            <a:r>
              <a:rPr lang="en-US" baseline="0" dirty="0"/>
              <a:t>/pdf/1706.06969.pdf </a:t>
            </a:r>
          </a:p>
          <a:p>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933587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without</a:t>
            </a:r>
            <a:r>
              <a:rPr lang="en-US" baseline="0" dirty="0"/>
              <a:t> further ado, let’s see how MMS looks in practice.</a:t>
            </a:r>
          </a:p>
          <a:p>
            <a:r>
              <a:rPr lang="en-US" baseline="0" dirty="0"/>
              <a:t>We’ll start with the basic use case: installing MMS, loading a model, serving it, and doing prediction.</a:t>
            </a:r>
          </a:p>
          <a:p>
            <a:r>
              <a:rPr lang="en-US" baseline="0" dirty="0"/>
              <a:t>Ready?</a:t>
            </a:r>
          </a:p>
          <a:p>
            <a:endParaRPr lang="en-US" baseline="0" dirty="0"/>
          </a:p>
          <a:p>
            <a:r>
              <a:rPr lang="en-US" baseline="0" dirty="0"/>
              <a:t>Demo:</a:t>
            </a:r>
          </a:p>
          <a:p>
            <a:pPr marL="171450" indent="-171450">
              <a:buFontTx/>
              <a:buChar char="-"/>
            </a:pPr>
            <a:r>
              <a:rPr lang="en-US" baseline="0" dirty="0"/>
              <a:t>Install MMS</a:t>
            </a:r>
          </a:p>
          <a:p>
            <a:pPr marL="171450" indent="-171450">
              <a:buFontTx/>
              <a:buChar char="-"/>
            </a:pPr>
            <a:r>
              <a:rPr lang="en-US" baseline="0" dirty="0"/>
              <a:t>Show the model zoo, copy a model link</a:t>
            </a:r>
          </a:p>
          <a:p>
            <a:pPr marL="171450" indent="-171450">
              <a:buFontTx/>
              <a:buChar char="-"/>
            </a:pPr>
            <a:r>
              <a:rPr lang="en-US" baseline="0" dirty="0"/>
              <a:t>Download an image</a:t>
            </a:r>
          </a:p>
          <a:p>
            <a:pPr marL="171450" indent="-171450">
              <a:buFontTx/>
              <a:buChar char="-"/>
            </a:pPr>
            <a:r>
              <a:rPr lang="en-US" baseline="0" dirty="0"/>
              <a:t>Use </a:t>
            </a:r>
            <a:r>
              <a:rPr lang="en-US" baseline="0" dirty="0" err="1"/>
              <a:t>cURL</a:t>
            </a:r>
            <a:r>
              <a:rPr lang="en-US" baseline="0" dirty="0"/>
              <a:t> to do inference</a:t>
            </a:r>
          </a:p>
          <a:p>
            <a:pPr marL="171450" indent="-171450">
              <a:buFontTx/>
              <a:buChar char="-"/>
            </a:pPr>
            <a:r>
              <a:rPr lang="en-US" baseline="0" dirty="0"/>
              <a:t>Examine the results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3294430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2 </a:t>
            </a:r>
            <a:r>
              <a:rPr lang="en-US" i="1" dirty="0"/>
              <a:t>independent</a:t>
            </a:r>
            <a:r>
              <a:rPr lang="en-US" dirty="0"/>
              <a:t> steps often underestimated and combined - Identifying and formulating the problem, Solving the problem.</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AI first strategy is not about starting with an assumption of applying AI in all the problems.</a:t>
            </a:r>
          </a:p>
          <a:p>
            <a:pPr marL="0" indent="0">
              <a:buFont typeface="Arial" panose="020B0604020202020204" pitchFamily="34" charset="0"/>
              <a:buNone/>
            </a:pPr>
            <a:r>
              <a:rPr lang="en-US" dirty="0"/>
              <a:t>First step in successful problem solving, is all about identifying and formulating the problem. Then, choosing strategies and techniques that is proven to successfully solve the categories of the problem.</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20851300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7137" y="437055"/>
            <a:ext cx="979394" cy="585529"/>
          </a:xfrm>
          <a:prstGeom prst="rect">
            <a:avLst/>
          </a:prstGeom>
        </p:spPr>
      </p:pic>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39B4E3-077C-9143-966F-2922C8B0854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70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5" name="TextBox 4"/>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Tree>
    <p:extLst>
      <p:ext uri="{BB962C8B-B14F-4D97-AF65-F5344CB8AC3E}">
        <p14:creationId xmlns:p14="http://schemas.microsoft.com/office/powerpoint/2010/main" val="311047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dirty="0"/>
              <a:t>Click to edit Master 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One bullet section">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7" y="1011542"/>
            <a:ext cx="8204575" cy="3394472"/>
          </a:xfrm>
          <a:prstGeom prst="rect">
            <a:avLst/>
          </a:prstGeo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65015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2017, Amazon Web Services, Inc. or its Affiliates. All rights reserved.</a:t>
            </a:r>
          </a:p>
        </p:txBody>
      </p:sp>
      <p:pic>
        <p:nvPicPr>
          <p:cNvPr id="7" name="Picture 6"/>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93" r:id="rId13"/>
    <p:sldLayoutId id="2147483694" r:id="rId14"/>
    <p:sldLayoutId id="2147483695" r:id="rId15"/>
    <p:sldLayoutId id="2147483687" r:id="rId16"/>
    <p:sldLayoutId id="2147483696" r:id="rId17"/>
  </p:sldLayoutIdLs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nnx/models/tree/master/emotion_ferplus" TargetMode="External"/><Relationship Id="rId2" Type="http://schemas.openxmlformats.org/officeDocument/2006/relationships/hyperlink" Target="https://arxiv.org/pdf/1608.01041.pd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hyperlink" Target="http://mxnet.io/" TargetMode="Externa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tiff"/><Relationship Id="rId7" Type="http://schemas.openxmlformats.org/officeDocument/2006/relationships/diagramColors" Target="../diagrams/colors3.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2.png"/><Relationship Id="rId26" Type="http://schemas.openxmlformats.org/officeDocument/2006/relationships/image" Target="../media/image40.jpg"/><Relationship Id="rId3" Type="http://schemas.openxmlformats.org/officeDocument/2006/relationships/image" Target="../media/image18.png"/><Relationship Id="rId21" Type="http://schemas.openxmlformats.org/officeDocument/2006/relationships/image" Target="../media/image35.jpg"/><Relationship Id="rId7" Type="http://schemas.openxmlformats.org/officeDocument/2006/relationships/image" Target="../media/image22.png"/><Relationship Id="rId12" Type="http://schemas.openxmlformats.org/officeDocument/2006/relationships/image" Target="../media/image27.jpeg"/><Relationship Id="rId17" Type="http://schemas.openxmlformats.org/officeDocument/2006/relationships/image" Target="../media/image31.tiff"/><Relationship Id="rId25" Type="http://schemas.openxmlformats.org/officeDocument/2006/relationships/image" Target="../media/image39.png"/><Relationship Id="rId2" Type="http://schemas.openxmlformats.org/officeDocument/2006/relationships/notesSlide" Target="../notesSlides/notesSlide13.xml"/><Relationship Id="rId16" Type="http://schemas.openxmlformats.org/officeDocument/2006/relationships/hyperlink" Target="http://www.tusimple.com/index-en.html" TargetMode="External"/><Relationship Id="rId20" Type="http://schemas.openxmlformats.org/officeDocument/2006/relationships/image" Target="../media/image34.png"/><Relationship Id="rId29" Type="http://schemas.openxmlformats.org/officeDocument/2006/relationships/image" Target="../media/image43.jpg"/><Relationship Id="rId1" Type="http://schemas.openxmlformats.org/officeDocument/2006/relationships/slideLayout" Target="../slideLayouts/slideLayout11.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8.jpg"/><Relationship Id="rId32" Type="http://schemas.openxmlformats.org/officeDocument/2006/relationships/image" Target="../media/image46.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7.png"/><Relationship Id="rId28" Type="http://schemas.openxmlformats.org/officeDocument/2006/relationships/image" Target="../media/image42.png"/><Relationship Id="rId10" Type="http://schemas.openxmlformats.org/officeDocument/2006/relationships/image" Target="../media/image25.png"/><Relationship Id="rId19" Type="http://schemas.openxmlformats.org/officeDocument/2006/relationships/image" Target="../media/image33.png"/><Relationship Id="rId31" Type="http://schemas.openxmlformats.org/officeDocument/2006/relationships/image" Target="../media/image45.emf"/><Relationship Id="rId4" Type="http://schemas.openxmlformats.org/officeDocument/2006/relationships/image" Target="../media/image19.png"/><Relationship Id="rId9" Type="http://schemas.openxmlformats.org/officeDocument/2006/relationships/image" Target="../media/image24.jpeg"/><Relationship Id="rId14" Type="http://schemas.openxmlformats.org/officeDocument/2006/relationships/image" Target="../media/image29.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44.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hyperlink" Target="http://modelserver.io/" TargetMode="Externa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slide" Target="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slide" Target="slide22.xml"/><Relationship Id="rId5" Type="http://schemas.openxmlformats.org/officeDocument/2006/relationships/hyperlink" Target="https://hub.docker.com/r/awsdeeplearningteam/mms_cpu/" TargetMode="Externa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48.tiff"/><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bit.ly/mxnet-fer"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14.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hyperlink" Target="https://gluon-cv.mxnet.io/" TargetMode="External"/><Relationship Id="rId1" Type="http://schemas.openxmlformats.org/officeDocument/2006/relationships/slideLayout" Target="../slideLayouts/slideLayout17.xml"/><Relationship Id="rId6" Type="http://schemas.openxmlformats.org/officeDocument/2006/relationships/image" Target="../media/image53.tiff"/><Relationship Id="rId5" Type="http://schemas.openxmlformats.org/officeDocument/2006/relationships/image" Target="../media/image52.tiff"/><Relationship Id="rId4" Type="http://schemas.openxmlformats.org/officeDocument/2006/relationships/image" Target="../media/image51.tiff"/></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hyperlink" Target="https://gluon.mxnet.io/" TargetMode="External"/><Relationship Id="rId7" Type="http://schemas.openxmlformats.org/officeDocument/2006/relationships/hyperlink" Target="mailto:dev@mxnet.incubator.apache.org" TargetMode="External"/><Relationship Id="rId2" Type="http://schemas.openxmlformats.org/officeDocument/2006/relationships/hyperlink" Target="http://mxnet.incubator.apache.org/" TargetMode="External"/><Relationship Id="rId1" Type="http://schemas.openxmlformats.org/officeDocument/2006/relationships/slideLayout" Target="../slideLayouts/slideLayout2.xml"/><Relationship Id="rId6" Type="http://schemas.openxmlformats.org/officeDocument/2006/relationships/hyperlink" Target="https://cwiki.apache.org/confluence/display/MXNET" TargetMode="External"/><Relationship Id="rId5" Type="http://schemas.openxmlformats.org/officeDocument/2006/relationships/hyperlink" Target="https://medium.com/apache-mxnet" TargetMode="External"/><Relationship Id="rId4" Type="http://schemas.openxmlformats.org/officeDocument/2006/relationships/hyperlink" Target="https://github.com/apache/incubator-mxnet"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mailto:mbbossi@amazon.com"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mxnet.io/" TargetMode="External"/><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hyperlink" Target="http://modelserver.io/"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487898" y="1451147"/>
            <a:ext cx="8064431" cy="1477825"/>
          </a:xfrm>
        </p:spPr>
        <p:txBody>
          <a:bodyPr/>
          <a:lstStyle/>
          <a:p>
            <a:r>
              <a:rPr lang="en-US" dirty="0"/>
              <a:t>Deep Learning from Research to Production </a:t>
            </a:r>
            <a:r>
              <a:rPr lang="en-US" sz="3600" dirty="0"/>
              <a:t>using </a:t>
            </a:r>
            <a:r>
              <a:rPr lang="en-US" dirty="0"/>
              <a:t>Apache </a:t>
            </a:r>
            <a:r>
              <a:rPr lang="en-US" dirty="0" err="1"/>
              <a:t>MXNet</a:t>
            </a:r>
            <a:r>
              <a:rPr lang="en-US" dirty="0"/>
              <a:t>*</a:t>
            </a:r>
          </a:p>
          <a:p>
            <a:endParaRPr lang="en-US" dirty="0"/>
          </a:p>
        </p:txBody>
      </p:sp>
      <p:sp>
        <p:nvSpPr>
          <p:cNvPr id="5" name="Text Placeholder 4"/>
          <p:cNvSpPr>
            <a:spLocks noGrp="1"/>
          </p:cNvSpPr>
          <p:nvPr>
            <p:ph type="body" sz="quarter" idx="13"/>
          </p:nvPr>
        </p:nvSpPr>
        <p:spPr>
          <a:xfrm>
            <a:off x="487898" y="3185313"/>
            <a:ext cx="6041582" cy="487849"/>
          </a:xfrm>
        </p:spPr>
        <p:txBody>
          <a:bodyPr/>
          <a:lstStyle/>
          <a:p>
            <a:r>
              <a:rPr lang="en-US" dirty="0"/>
              <a:t>Ankit </a:t>
            </a:r>
            <a:r>
              <a:rPr lang="en-US" dirty="0" err="1"/>
              <a:t>Khedia</a:t>
            </a:r>
            <a:endParaRPr lang="en-US" dirty="0"/>
          </a:p>
          <a:p>
            <a:r>
              <a:rPr lang="en-US" dirty="0"/>
              <a:t>Amazon AI</a:t>
            </a:r>
            <a:br>
              <a:rPr lang="en-US" dirty="0"/>
            </a:br>
            <a:endParaRPr lang="en-US" dirty="0"/>
          </a:p>
        </p:txBody>
      </p:sp>
      <p:sp>
        <p:nvSpPr>
          <p:cNvPr id="6" name="Text Placeholder 4">
            <a:extLst>
              <a:ext uri="{FF2B5EF4-FFF2-40B4-BE49-F238E27FC236}">
                <a16:creationId xmlns:a16="http://schemas.microsoft.com/office/drawing/2014/main" id="{F3ADCE45-61DC-6542-9DBF-25B7EBBC62B9}"/>
              </a:ext>
            </a:extLst>
          </p:cNvPr>
          <p:cNvSpPr txBox="1">
            <a:spLocks/>
          </p:cNvSpPr>
          <p:nvPr/>
        </p:nvSpPr>
        <p:spPr>
          <a:xfrm>
            <a:off x="487899" y="4417353"/>
            <a:ext cx="8410294" cy="487849"/>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©2018 Amazon Web Services, Inc. or its affiliates, All rights reserved</a:t>
            </a:r>
          </a:p>
        </p:txBody>
      </p:sp>
    </p:spTree>
    <p:extLst>
      <p:ext uri="{BB962C8B-B14F-4D97-AF65-F5344CB8AC3E}">
        <p14:creationId xmlns:p14="http://schemas.microsoft.com/office/powerpoint/2010/main" val="330344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1ADA3-B18F-B948-9172-5E467955B7A9}"/>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4B9B6A98-863F-9044-9FC1-EA4D3B378A87}"/>
              </a:ext>
            </a:extLst>
          </p:cNvPr>
          <p:cNvSpPr>
            <a:spLocks noGrp="1"/>
          </p:cNvSpPr>
          <p:nvPr>
            <p:ph idx="1"/>
          </p:nvPr>
        </p:nvSpPr>
        <p:spPr/>
        <p:txBody>
          <a:bodyPr/>
          <a:lstStyle/>
          <a:p>
            <a:r>
              <a:rPr lang="en-US" sz="2000" dirty="0"/>
              <a:t>XYZ bank wants to improve the customer experience rating. They recognize bank customer care representative is one of the main factor to improve the experience for customers visiting the bank branch offices. XYZ bank decides to analyze the emotion {Happy, Stressed, Tired …} of its customer facing employees in different settings {Time of the day, location, before and after event …} and strategize on – </a:t>
            </a:r>
          </a:p>
          <a:p>
            <a:pPr algn="ctr"/>
            <a:r>
              <a:rPr lang="en-US" dirty="0"/>
              <a:t>Happy employees, happy customers!</a:t>
            </a:r>
          </a:p>
          <a:p>
            <a:endParaRPr lang="en-US" dirty="0"/>
          </a:p>
        </p:txBody>
      </p:sp>
    </p:spTree>
    <p:extLst>
      <p:ext uri="{BB962C8B-B14F-4D97-AF65-F5344CB8AC3E}">
        <p14:creationId xmlns:p14="http://schemas.microsoft.com/office/powerpoint/2010/main" val="175049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8532-BBDF-9D45-91D1-52B6873BAF70}"/>
              </a:ext>
            </a:extLst>
          </p:cNvPr>
          <p:cNvSpPr>
            <a:spLocks noGrp="1"/>
          </p:cNvSpPr>
          <p:nvPr>
            <p:ph type="title"/>
          </p:nvPr>
        </p:nvSpPr>
        <p:spPr/>
        <p:txBody>
          <a:bodyPr/>
          <a:lstStyle/>
          <a:p>
            <a:r>
              <a:rPr lang="en-US" dirty="0"/>
              <a:t>Stage 1 - Problem Formulation</a:t>
            </a:r>
          </a:p>
        </p:txBody>
      </p:sp>
      <p:sp>
        <p:nvSpPr>
          <p:cNvPr id="3" name="Content Placeholder 2">
            <a:extLst>
              <a:ext uri="{FF2B5EF4-FFF2-40B4-BE49-F238E27FC236}">
                <a16:creationId xmlns:a16="http://schemas.microsoft.com/office/drawing/2014/main" id="{5809C16A-FFCF-1545-995B-4B2C3374704C}"/>
              </a:ext>
            </a:extLst>
          </p:cNvPr>
          <p:cNvSpPr>
            <a:spLocks noGrp="1"/>
          </p:cNvSpPr>
          <p:nvPr>
            <p:ph idx="1"/>
          </p:nvPr>
        </p:nvSpPr>
        <p:spPr/>
        <p:txBody>
          <a:bodyPr/>
          <a:lstStyle/>
          <a:p>
            <a:pPr marL="342900" indent="-342900">
              <a:buFont typeface="Arial" panose="020B0604020202020204" pitchFamily="34" charset="0"/>
              <a:buChar char="•"/>
            </a:pPr>
            <a:r>
              <a:rPr lang="en-US" sz="2000" dirty="0"/>
              <a:t>Scalable solution is to </a:t>
            </a:r>
            <a:r>
              <a:rPr lang="en-US" sz="2000" i="1" dirty="0"/>
              <a:t>automate</a:t>
            </a:r>
            <a:r>
              <a:rPr lang="en-US" sz="2000" dirty="0"/>
              <a:t>.</a:t>
            </a:r>
          </a:p>
          <a:p>
            <a:pPr marL="342900" indent="-342900">
              <a:buFont typeface="Arial" panose="020B0604020202020204" pitchFamily="34" charset="0"/>
              <a:buChar char="•"/>
            </a:pPr>
            <a:r>
              <a:rPr lang="en-US" sz="2000" dirty="0"/>
              <a:t>Capture photos of the customer care representatives and analyze the </a:t>
            </a:r>
            <a:r>
              <a:rPr lang="en-US" sz="2000" i="1" dirty="0"/>
              <a:t>emotions</a:t>
            </a:r>
            <a:r>
              <a:rPr lang="en-US" sz="2000" dirty="0"/>
              <a:t>.</a:t>
            </a:r>
          </a:p>
          <a:p>
            <a:pPr marL="342900" indent="-342900">
              <a:buFont typeface="Arial" panose="020B0604020202020204" pitchFamily="34" charset="0"/>
              <a:buChar char="•"/>
            </a:pPr>
            <a:r>
              <a:rPr lang="en-US" sz="2000" dirty="0"/>
              <a:t>We want a machine to be able to </a:t>
            </a:r>
            <a:r>
              <a:rPr lang="en-US" sz="2000" i="1" dirty="0"/>
              <a:t>See, learn and classify</a:t>
            </a:r>
            <a:r>
              <a:rPr lang="en-US" sz="2000" dirty="0"/>
              <a:t>.</a:t>
            </a:r>
          </a:p>
          <a:p>
            <a:pPr marL="342900" indent="-342900">
              <a:buFont typeface="Arial" panose="020B0604020202020204" pitchFamily="34" charset="0"/>
              <a:buChar char="•"/>
            </a:pPr>
            <a:r>
              <a:rPr lang="en-US" sz="2000" dirty="0"/>
              <a:t>A good problem to be solved with AI using </a:t>
            </a:r>
            <a:r>
              <a:rPr lang="en-US" sz="2000" i="1" dirty="0"/>
              <a:t>Computer Vision (CV) </a:t>
            </a:r>
            <a:r>
              <a:rPr lang="en-US" sz="2000" dirty="0"/>
              <a:t>techniques.</a:t>
            </a:r>
          </a:p>
          <a:p>
            <a:pPr marL="342900" indent="-342900">
              <a:buFont typeface="Arial" panose="020B0604020202020204" pitchFamily="34" charset="0"/>
              <a:buChar char="•"/>
            </a:pPr>
            <a:endParaRPr lang="en-US" dirty="0"/>
          </a:p>
          <a:p>
            <a:pPr algn="ctr"/>
            <a:r>
              <a:rPr lang="en-US" dirty="0"/>
              <a:t>“</a:t>
            </a:r>
            <a:r>
              <a:rPr lang="en-US" i="1" dirty="0"/>
              <a:t>We want to build a Facial Emotion Recognition model</a:t>
            </a:r>
            <a:r>
              <a:rPr lang="en-US" dirty="0"/>
              <a:t>”</a:t>
            </a:r>
          </a:p>
          <a:p>
            <a:endParaRPr lang="en-US" dirty="0"/>
          </a:p>
        </p:txBody>
      </p:sp>
    </p:spTree>
    <p:extLst>
      <p:ext uri="{BB962C8B-B14F-4D97-AF65-F5344CB8AC3E}">
        <p14:creationId xmlns:p14="http://schemas.microsoft.com/office/powerpoint/2010/main" val="3379959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0B79E-E69A-8D4C-811C-AF6BD802B1FB}"/>
              </a:ext>
            </a:extLst>
          </p:cNvPr>
          <p:cNvSpPr>
            <a:spLocks noGrp="1"/>
          </p:cNvSpPr>
          <p:nvPr>
            <p:ph type="title"/>
          </p:nvPr>
        </p:nvSpPr>
        <p:spPr/>
        <p:txBody>
          <a:bodyPr/>
          <a:lstStyle/>
          <a:p>
            <a:r>
              <a:rPr lang="en-US" dirty="0"/>
              <a:t>Stage 2 – Do I need to build my model?</a:t>
            </a:r>
          </a:p>
        </p:txBody>
      </p:sp>
      <p:graphicFrame>
        <p:nvGraphicFramePr>
          <p:cNvPr id="5" name="Content Placeholder 4">
            <a:extLst>
              <a:ext uri="{FF2B5EF4-FFF2-40B4-BE49-F238E27FC236}">
                <a16:creationId xmlns:a16="http://schemas.microsoft.com/office/drawing/2014/main" id="{8DC64E28-E0B3-9C4C-BAAE-F65EA0C46721}"/>
              </a:ext>
            </a:extLst>
          </p:cNvPr>
          <p:cNvGraphicFramePr>
            <a:graphicFrameLocks noGrp="1"/>
          </p:cNvGraphicFramePr>
          <p:nvPr>
            <p:ph idx="1"/>
            <p:extLst>
              <p:ext uri="{D42A27DB-BD31-4B8C-83A1-F6EECF244321}">
                <p14:modId xmlns:p14="http://schemas.microsoft.com/office/powerpoint/2010/main" val="3759654054"/>
              </p:ext>
            </p:extLst>
          </p:nvPr>
        </p:nvGraphicFramePr>
        <p:xfrm>
          <a:off x="340592" y="1009332"/>
          <a:ext cx="8205304" cy="35539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780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E5EF9-5A58-BA4D-BF97-F584E4826F9D}"/>
              </a:ext>
            </a:extLst>
          </p:cNvPr>
          <p:cNvSpPr>
            <a:spLocks noGrp="1"/>
          </p:cNvSpPr>
          <p:nvPr>
            <p:ph type="title"/>
          </p:nvPr>
        </p:nvSpPr>
        <p:spPr/>
        <p:txBody>
          <a:bodyPr/>
          <a:lstStyle/>
          <a:p>
            <a:r>
              <a:rPr lang="en-US" dirty="0"/>
              <a:t>SOTA – FER+</a:t>
            </a:r>
          </a:p>
        </p:txBody>
      </p:sp>
      <p:sp>
        <p:nvSpPr>
          <p:cNvPr id="3" name="Content Placeholder 2">
            <a:extLst>
              <a:ext uri="{FF2B5EF4-FFF2-40B4-BE49-F238E27FC236}">
                <a16:creationId xmlns:a16="http://schemas.microsoft.com/office/drawing/2014/main" id="{6F72720F-7CA1-CE46-B61E-F8B1C191E013}"/>
              </a:ext>
            </a:extLst>
          </p:cNvPr>
          <p:cNvSpPr>
            <a:spLocks noGrp="1"/>
          </p:cNvSpPr>
          <p:nvPr>
            <p:ph idx="1"/>
          </p:nvPr>
        </p:nvSpPr>
        <p:spPr/>
        <p:txBody>
          <a:bodyPr/>
          <a:lstStyle/>
          <a:p>
            <a:pPr marL="342900" indent="-342900">
              <a:buFont typeface="Arial" panose="020B0604020202020204" pitchFamily="34" charset="0"/>
              <a:buChar char="•"/>
            </a:pPr>
            <a:r>
              <a:rPr lang="en-US" sz="2000" dirty="0"/>
              <a:t>FER+ – Training Deep Networks for Facial Expression Recognition with Crowd-Sourced Label Distribution by </a:t>
            </a:r>
            <a:r>
              <a:rPr lang="en-US" sz="2000" i="1" dirty="0" err="1"/>
              <a:t>Barsoum</a:t>
            </a:r>
            <a:r>
              <a:rPr lang="en-US" sz="2000" i="1" dirty="0"/>
              <a:t> et. al</a:t>
            </a:r>
            <a:r>
              <a:rPr lang="en-US" sz="2000" dirty="0"/>
              <a:t>. </a:t>
            </a:r>
            <a:r>
              <a:rPr lang="en-US" sz="2000" dirty="0">
                <a:hlinkClick r:id="rId2"/>
              </a:rPr>
              <a:t>https://arxiv.org/pdf/1608.01041.pdf</a:t>
            </a:r>
            <a:endParaRPr lang="en-US" sz="2000" dirty="0"/>
          </a:p>
          <a:p>
            <a:pPr marL="342900" indent="-342900">
              <a:buFont typeface="Arial" panose="020B0604020202020204" pitchFamily="34" charset="0"/>
              <a:buChar char="•"/>
            </a:pPr>
            <a:r>
              <a:rPr lang="en-US" sz="2000" dirty="0"/>
              <a:t>8 emotion types: {neutral, happiness, surprise, sadness, anger, disgust, fear, and contempt}</a:t>
            </a:r>
          </a:p>
          <a:p>
            <a:pPr marL="342900" indent="-342900">
              <a:buFont typeface="Arial" panose="020B0604020202020204" pitchFamily="34" charset="0"/>
              <a:buChar char="•"/>
            </a:pPr>
            <a:r>
              <a:rPr lang="en-US" sz="2000" dirty="0"/>
              <a:t>Pre-trained model in ONNX model zoo - </a:t>
            </a:r>
            <a:r>
              <a:rPr lang="en-US" sz="2000" dirty="0">
                <a:hlinkClick r:id="rId3"/>
              </a:rPr>
              <a:t>https://github.com/onnx/models/tree/master/emotion_ferplus</a:t>
            </a:r>
            <a:r>
              <a:rPr lang="en-US" sz="2000" dirty="0"/>
              <a:t> </a:t>
            </a:r>
          </a:p>
          <a:p>
            <a:endParaRPr lang="en-US" sz="2000" dirty="0"/>
          </a:p>
          <a:p>
            <a:r>
              <a:rPr lang="en-US" sz="2000" dirty="0"/>
              <a:t>For this talk, let us do a transfer learning to finetune the FER+ in Apache </a:t>
            </a:r>
            <a:r>
              <a:rPr lang="en-US" sz="2000" dirty="0" err="1"/>
              <a:t>MXNet</a:t>
            </a:r>
            <a:r>
              <a:rPr lang="en-US" sz="2000" dirty="0"/>
              <a:t> GLUON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endParaRPr lang="en-US" dirty="0"/>
          </a:p>
        </p:txBody>
      </p:sp>
    </p:spTree>
    <p:extLst>
      <p:ext uri="{BB962C8B-B14F-4D97-AF65-F5344CB8AC3E}">
        <p14:creationId xmlns:p14="http://schemas.microsoft.com/office/powerpoint/2010/main" val="270779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17" name="Title 1">
            <a:extLst>
              <a:ext uri="{FF2B5EF4-FFF2-40B4-BE49-F238E27FC236}">
                <a16:creationId xmlns:a16="http://schemas.microsoft.com/office/drawing/2014/main" id="{5E749BBA-35B7-4B4A-A0E0-6CF7C024FDDA}"/>
              </a:ext>
            </a:extLst>
          </p:cNvPr>
          <p:cNvSpPr txBox="1">
            <a:spLocks/>
          </p:cNvSpPr>
          <p:nvPr/>
        </p:nvSpPr>
        <p:spPr>
          <a:xfrm>
            <a:off x="631757" y="114934"/>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Apache </a:t>
            </a:r>
            <a:r>
              <a:rPr lang="en-US" b="1" dirty="0" err="1"/>
              <a:t>MXNet</a:t>
            </a:r>
            <a:r>
              <a:rPr lang="en-US" b="1" dirty="0"/>
              <a:t> - Background</a:t>
            </a:r>
          </a:p>
        </p:txBody>
      </p:sp>
      <p:sp>
        <p:nvSpPr>
          <p:cNvPr id="11" name="TextBox 10">
            <a:extLst>
              <a:ext uri="{FF2B5EF4-FFF2-40B4-BE49-F238E27FC236}">
                <a16:creationId xmlns:a16="http://schemas.microsoft.com/office/drawing/2014/main" id="{E102451A-31AB-6E41-BB59-24D451B9EF8E}"/>
              </a:ext>
            </a:extLst>
          </p:cNvPr>
          <p:cNvSpPr txBox="1"/>
          <p:nvPr/>
        </p:nvSpPr>
        <p:spPr>
          <a:xfrm>
            <a:off x="631757" y="1174193"/>
            <a:ext cx="6148425" cy="336060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Apache (incubating) open source project</a:t>
            </a:r>
          </a:p>
          <a:p>
            <a:pPr marL="342900" indent="-342900">
              <a:lnSpc>
                <a:spcPct val="150000"/>
              </a:lnSpc>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Framework for building and training DNNs</a:t>
            </a:r>
          </a:p>
          <a:p>
            <a:pPr marL="342900" indent="-342900">
              <a:lnSpc>
                <a:spcPct val="150000"/>
              </a:lnSpc>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Created by academia (CMU and UW)</a:t>
            </a:r>
          </a:p>
          <a:p>
            <a:pPr marL="342900" indent="-342900">
              <a:lnSpc>
                <a:spcPct val="150000"/>
              </a:lnSpc>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Adopted by AWS as DNN framework of choice, Nov 2016 </a:t>
            </a:r>
          </a:p>
        </p:txBody>
      </p:sp>
      <p:grpSp>
        <p:nvGrpSpPr>
          <p:cNvPr id="3" name="Group 2">
            <a:extLst>
              <a:ext uri="{FF2B5EF4-FFF2-40B4-BE49-F238E27FC236}">
                <a16:creationId xmlns:a16="http://schemas.microsoft.com/office/drawing/2014/main" id="{C4206B53-457C-8545-B063-24A2B2611E54}"/>
              </a:ext>
            </a:extLst>
          </p:cNvPr>
          <p:cNvGrpSpPr/>
          <p:nvPr/>
        </p:nvGrpSpPr>
        <p:grpSpPr>
          <a:xfrm>
            <a:off x="6545466" y="1329508"/>
            <a:ext cx="2074607" cy="2092522"/>
            <a:chOff x="6788535" y="1647578"/>
            <a:chExt cx="2074607" cy="2092522"/>
          </a:xfrm>
        </p:grpSpPr>
        <p:pic>
          <p:nvPicPr>
            <p:cNvPr id="6" name="Picture 5">
              <a:extLst>
                <a:ext uri="{FF2B5EF4-FFF2-40B4-BE49-F238E27FC236}">
                  <a16:creationId xmlns:a16="http://schemas.microsoft.com/office/drawing/2014/main" id="{89C456EC-72CE-9B40-B977-0482122BA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3251" y="1647578"/>
              <a:ext cx="1605176" cy="1605176"/>
            </a:xfrm>
            <a:prstGeom prst="rect">
              <a:avLst/>
            </a:prstGeom>
          </p:spPr>
        </p:pic>
        <p:sp>
          <p:nvSpPr>
            <p:cNvPr id="2" name="Rectangle 1">
              <a:extLst>
                <a:ext uri="{FF2B5EF4-FFF2-40B4-BE49-F238E27FC236}">
                  <a16:creationId xmlns:a16="http://schemas.microsoft.com/office/drawing/2014/main" id="{E2358D5A-69C3-0040-9E59-513A49CC3E7A}"/>
                </a:ext>
              </a:extLst>
            </p:cNvPr>
            <p:cNvSpPr/>
            <p:nvPr/>
          </p:nvSpPr>
          <p:spPr>
            <a:xfrm>
              <a:off x="6788535" y="3339990"/>
              <a:ext cx="2074607" cy="400110"/>
            </a:xfrm>
            <a:prstGeom prst="rect">
              <a:avLst/>
            </a:prstGeom>
          </p:spPr>
          <p:txBody>
            <a:bodyPr wrap="none">
              <a:spAutoFit/>
            </a:bodyPr>
            <a:lstStyle/>
            <a:p>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rId5"/>
                </a:rPr>
                <a:t>http://mxnet.io</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endParaRPr lang="en-US" sz="2000" dirty="0"/>
            </a:p>
          </p:txBody>
        </p:sp>
      </p:grpSp>
    </p:spTree>
    <p:extLst>
      <p:ext uri="{BB962C8B-B14F-4D97-AF65-F5344CB8AC3E}">
        <p14:creationId xmlns:p14="http://schemas.microsoft.com/office/powerpoint/2010/main" val="393824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17" name="Title 1">
            <a:extLst>
              <a:ext uri="{FF2B5EF4-FFF2-40B4-BE49-F238E27FC236}">
                <a16:creationId xmlns:a16="http://schemas.microsoft.com/office/drawing/2014/main" id="{5E749BBA-35B7-4B4A-A0E0-6CF7C024FDDA}"/>
              </a:ext>
            </a:extLst>
          </p:cNvPr>
          <p:cNvSpPr txBox="1">
            <a:spLocks/>
          </p:cNvSpPr>
          <p:nvPr/>
        </p:nvSpPr>
        <p:spPr>
          <a:xfrm>
            <a:off x="631757" y="114934"/>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Apache </a:t>
            </a:r>
            <a:r>
              <a:rPr lang="en-US" b="1" dirty="0" err="1"/>
              <a:t>MXNet</a:t>
            </a:r>
            <a:r>
              <a:rPr lang="en-US" b="1" dirty="0"/>
              <a:t> - Highlights</a:t>
            </a:r>
          </a:p>
        </p:txBody>
      </p:sp>
      <p:graphicFrame>
        <p:nvGraphicFramePr>
          <p:cNvPr id="20" name="Diagram 19">
            <a:extLst>
              <a:ext uri="{FF2B5EF4-FFF2-40B4-BE49-F238E27FC236}">
                <a16:creationId xmlns:a16="http://schemas.microsoft.com/office/drawing/2014/main" id="{89A4B8D4-2C17-4C43-BD52-330E7FA4DAB7}"/>
              </a:ext>
            </a:extLst>
          </p:cNvPr>
          <p:cNvGraphicFramePr/>
          <p:nvPr>
            <p:extLst/>
          </p:nvPr>
        </p:nvGraphicFramePr>
        <p:xfrm>
          <a:off x="522514" y="1082040"/>
          <a:ext cx="8015844" cy="34652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9225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graphicEl>
                                              <a:dgm id="{A3797F35-C3A1-3E4A-A665-42EBAB932F9F}"/>
                                            </p:graphicEl>
                                          </p:spTgt>
                                        </p:tgtEl>
                                        <p:attrNameLst>
                                          <p:attrName>style.visibility</p:attrName>
                                        </p:attrNameLst>
                                      </p:cBhvr>
                                      <p:to>
                                        <p:strVal val="visible"/>
                                      </p:to>
                                    </p:set>
                                    <p:animEffect transition="in" filter="fade">
                                      <p:cBhvr>
                                        <p:cTn id="7" dur="500"/>
                                        <p:tgtEl>
                                          <p:spTgt spid="20">
                                            <p:graphicEl>
                                              <a:dgm id="{A3797F35-C3A1-3E4A-A665-42EBAB932F9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graphicEl>
                                              <a:dgm id="{6B306598-CA1E-0545-953D-0D2594B25666}"/>
                                            </p:graphicEl>
                                          </p:spTgt>
                                        </p:tgtEl>
                                        <p:attrNameLst>
                                          <p:attrName>style.visibility</p:attrName>
                                        </p:attrNameLst>
                                      </p:cBhvr>
                                      <p:to>
                                        <p:strVal val="visible"/>
                                      </p:to>
                                    </p:set>
                                    <p:animEffect transition="in" filter="fade">
                                      <p:cBhvr>
                                        <p:cTn id="10" dur="500"/>
                                        <p:tgtEl>
                                          <p:spTgt spid="20">
                                            <p:graphicEl>
                                              <a:dgm id="{6B306598-CA1E-0545-953D-0D2594B25666}"/>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graphicEl>
                                              <a:dgm id="{33DE3896-EDEC-1A47-8D2B-6B6BBD668483}"/>
                                            </p:graphicEl>
                                          </p:spTgt>
                                        </p:tgtEl>
                                        <p:attrNameLst>
                                          <p:attrName>style.visibility</p:attrName>
                                        </p:attrNameLst>
                                      </p:cBhvr>
                                      <p:to>
                                        <p:strVal val="visible"/>
                                      </p:to>
                                    </p:set>
                                    <p:animEffect transition="in" filter="fade">
                                      <p:cBhvr>
                                        <p:cTn id="15" dur="500"/>
                                        <p:tgtEl>
                                          <p:spTgt spid="20">
                                            <p:graphicEl>
                                              <a:dgm id="{33DE3896-EDEC-1A47-8D2B-6B6BBD66848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graphicEl>
                                              <a:dgm id="{D4CF8C7B-D79A-6846-90FA-611E326A7AF8}"/>
                                            </p:graphicEl>
                                          </p:spTgt>
                                        </p:tgtEl>
                                        <p:attrNameLst>
                                          <p:attrName>style.visibility</p:attrName>
                                        </p:attrNameLst>
                                      </p:cBhvr>
                                      <p:to>
                                        <p:strVal val="visible"/>
                                      </p:to>
                                    </p:set>
                                    <p:animEffect transition="in" filter="fade">
                                      <p:cBhvr>
                                        <p:cTn id="18" dur="500"/>
                                        <p:tgtEl>
                                          <p:spTgt spid="20">
                                            <p:graphicEl>
                                              <a:dgm id="{D4CF8C7B-D79A-6846-90FA-611E326A7AF8}"/>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graphicEl>
                                              <a:dgm id="{AEC7898E-B7DC-1B4E-9A16-C924DE306E67}"/>
                                            </p:graphicEl>
                                          </p:spTgt>
                                        </p:tgtEl>
                                        <p:attrNameLst>
                                          <p:attrName>style.visibility</p:attrName>
                                        </p:attrNameLst>
                                      </p:cBhvr>
                                      <p:to>
                                        <p:strVal val="visible"/>
                                      </p:to>
                                    </p:set>
                                    <p:animEffect transition="in" filter="fade">
                                      <p:cBhvr>
                                        <p:cTn id="23" dur="500"/>
                                        <p:tgtEl>
                                          <p:spTgt spid="20">
                                            <p:graphicEl>
                                              <a:dgm id="{AEC7898E-B7DC-1B4E-9A16-C924DE306E67}"/>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graphicEl>
                                              <a:dgm id="{D3E5A4E2-5FBE-BB49-84D7-89918F502AC1}"/>
                                            </p:graphicEl>
                                          </p:spTgt>
                                        </p:tgtEl>
                                        <p:attrNameLst>
                                          <p:attrName>style.visibility</p:attrName>
                                        </p:attrNameLst>
                                      </p:cBhvr>
                                      <p:to>
                                        <p:strVal val="visible"/>
                                      </p:to>
                                    </p:set>
                                    <p:animEffect transition="in" filter="fade">
                                      <p:cBhvr>
                                        <p:cTn id="26" dur="500"/>
                                        <p:tgtEl>
                                          <p:spTgt spid="20">
                                            <p:graphicEl>
                                              <a:dgm id="{D3E5A4E2-5FBE-BB49-84D7-89918F502AC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71090-9970-7845-A271-55B7849D9F0B}"/>
              </a:ext>
            </a:extLst>
          </p:cNvPr>
          <p:cNvSpPr>
            <a:spLocks noGrp="1"/>
          </p:cNvSpPr>
          <p:nvPr>
            <p:ph type="title"/>
          </p:nvPr>
        </p:nvSpPr>
        <p:spPr>
          <a:xfrm>
            <a:off x="609600" y="0"/>
            <a:ext cx="7886700" cy="994172"/>
          </a:xfrm>
        </p:spPr>
        <p:txBody>
          <a:bodyPr>
            <a:normAutofit/>
          </a:bodyPr>
          <a:lstStyle/>
          <a:p>
            <a:r>
              <a:rPr lang="en-US" sz="2800" b="1" dirty="0"/>
              <a:t>Why MXNet</a:t>
            </a:r>
          </a:p>
        </p:txBody>
      </p:sp>
      <p:pic>
        <p:nvPicPr>
          <p:cNvPr id="10" name="Picture 9">
            <a:extLst>
              <a:ext uri="{FF2B5EF4-FFF2-40B4-BE49-F238E27FC236}">
                <a16:creationId xmlns:a16="http://schemas.microsoft.com/office/drawing/2014/main" id="{536D3520-031A-4B42-8FB5-D080D8C901AF}"/>
              </a:ext>
            </a:extLst>
          </p:cNvPr>
          <p:cNvPicPr>
            <a:picLocks noChangeAspect="1"/>
          </p:cNvPicPr>
          <p:nvPr/>
        </p:nvPicPr>
        <p:blipFill>
          <a:blip r:embed="rId3"/>
          <a:stretch>
            <a:fillRect/>
          </a:stretch>
        </p:blipFill>
        <p:spPr>
          <a:xfrm>
            <a:off x="742951" y="990600"/>
            <a:ext cx="6153151" cy="3981451"/>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12700">
            <a:solidFill>
              <a:schemeClr val="accent1">
                <a:lumMod val="50000"/>
              </a:schemeClr>
            </a:solidFill>
          </a:ln>
        </p:spPr>
      </p:pic>
      <p:pic>
        <p:nvPicPr>
          <p:cNvPr id="4" name="Picture 3">
            <a:extLst>
              <a:ext uri="{FF2B5EF4-FFF2-40B4-BE49-F238E27FC236}">
                <a16:creationId xmlns:a16="http://schemas.microsoft.com/office/drawing/2014/main" id="{5B870FD7-550D-2743-9149-78814C01B9E2}"/>
              </a:ext>
            </a:extLst>
          </p:cNvPr>
          <p:cNvPicPr>
            <a:picLocks noChangeAspect="1"/>
          </p:cNvPicPr>
          <p:nvPr/>
        </p:nvPicPr>
        <p:blipFill>
          <a:blip r:embed="rId4"/>
          <a:stretch>
            <a:fillRect/>
          </a:stretch>
        </p:blipFill>
        <p:spPr>
          <a:xfrm>
            <a:off x="7315200" y="2463801"/>
            <a:ext cx="1524000" cy="520700"/>
          </a:xfrm>
          <a:prstGeom prst="rect">
            <a:avLst/>
          </a:prstGeom>
        </p:spPr>
      </p:pic>
    </p:spTree>
    <p:extLst>
      <p:ext uri="{BB962C8B-B14F-4D97-AF65-F5344CB8AC3E}">
        <p14:creationId xmlns:p14="http://schemas.microsoft.com/office/powerpoint/2010/main" val="4248826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 y="172265"/>
            <a:ext cx="9144001" cy="507831"/>
          </a:xfrm>
          <a:prstGeom prst="rect">
            <a:avLst/>
          </a:prstGeom>
          <a:noFill/>
        </p:spPr>
        <p:txBody>
          <a:bodyPr wrap="square">
            <a:spAutoFit/>
          </a:bodyPr>
          <a:lstStyle/>
          <a:p>
            <a:pPr algn="ctr"/>
            <a:r>
              <a:rPr lang="en-US" sz="2700"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Apache MXNet Customer Momentum</a:t>
            </a:r>
          </a:p>
        </p:txBody>
      </p:sp>
      <p:pic>
        <p:nvPicPr>
          <p:cNvPr id="1026" name="Picture 2" descr="Image result for curalate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0673" y="3068364"/>
            <a:ext cx="1550323" cy="91469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carnegie mellon university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0145"/>
          <a:stretch/>
        </p:blipFill>
        <p:spPr bwMode="auto">
          <a:xfrm>
            <a:off x="7900947" y="2439330"/>
            <a:ext cx="879615" cy="5411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www.gumgum.com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1475" y="1565895"/>
            <a:ext cx="1226213" cy="6897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43727" y="1593190"/>
            <a:ext cx="1104716" cy="611679"/>
          </a:xfrm>
          <a:prstGeom prst="rect">
            <a:avLst/>
          </a:prstGeom>
        </p:spPr>
      </p:pic>
      <p:pic>
        <p:nvPicPr>
          <p:cNvPr id="14" name="Picture 13"/>
          <p:cNvPicPr>
            <a:picLocks noChangeAspect="1"/>
          </p:cNvPicPr>
          <p:nvPr/>
        </p:nvPicPr>
        <p:blipFill>
          <a:blip r:embed="rId7"/>
          <a:stretch>
            <a:fillRect/>
          </a:stretch>
        </p:blipFill>
        <p:spPr>
          <a:xfrm>
            <a:off x="369806" y="2306516"/>
            <a:ext cx="941759" cy="584883"/>
          </a:xfrm>
          <a:prstGeom prst="rect">
            <a:avLst/>
          </a:prstGeom>
        </p:spPr>
      </p:pic>
      <p:pic>
        <p:nvPicPr>
          <p:cNvPr id="15" name="Picture 14"/>
          <p:cNvPicPr>
            <a:picLocks noChangeAspect="1"/>
          </p:cNvPicPr>
          <p:nvPr/>
        </p:nvPicPr>
        <p:blipFill>
          <a:blip r:embed="rId8"/>
          <a:stretch>
            <a:fillRect/>
          </a:stretch>
        </p:blipFill>
        <p:spPr>
          <a:xfrm>
            <a:off x="1994699" y="1747497"/>
            <a:ext cx="1183780" cy="294631"/>
          </a:xfrm>
          <a:prstGeom prst="rect">
            <a:avLst/>
          </a:prstGeom>
        </p:spPr>
      </p:pic>
      <p:pic>
        <p:nvPicPr>
          <p:cNvPr id="1042" name="Picture 18" descr="Image result for nttdocom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7826" y="575142"/>
            <a:ext cx="1049171" cy="104917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borealis AI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95535" y="2509532"/>
            <a:ext cx="1652384" cy="3658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71818" y="2439563"/>
            <a:ext cx="1663179" cy="434437"/>
          </a:xfrm>
          <a:prstGeom prst="rect">
            <a:avLst/>
          </a:prstGeom>
        </p:spPr>
      </p:pic>
      <p:pic>
        <p:nvPicPr>
          <p:cNvPr id="4" name="Picture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75046" y="1421447"/>
            <a:ext cx="1005515" cy="1005515"/>
          </a:xfrm>
          <a:prstGeom prst="rect">
            <a:avLst/>
          </a:prstGeom>
        </p:spPr>
      </p:pic>
      <p:pic>
        <p:nvPicPr>
          <p:cNvPr id="5" name="Picture 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289305" y="2439330"/>
            <a:ext cx="1226213" cy="421219"/>
          </a:xfrm>
          <a:prstGeom prst="rect">
            <a:avLst/>
          </a:prstGeom>
        </p:spPr>
      </p:pic>
      <p:pic>
        <p:nvPicPr>
          <p:cNvPr id="6" name="Picture 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667731" y="2516514"/>
            <a:ext cx="886157" cy="366279"/>
          </a:xfrm>
          <a:prstGeom prst="rect">
            <a:avLst/>
          </a:prstGeom>
        </p:spPr>
      </p:pic>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42726" y="776446"/>
            <a:ext cx="1197403" cy="736863"/>
          </a:xfrm>
          <a:prstGeom prst="rect">
            <a:avLst/>
          </a:prstGeom>
        </p:spPr>
      </p:pic>
      <p:pic>
        <p:nvPicPr>
          <p:cNvPr id="22" name="Picture 21">
            <a:hlinkClick r:id="rId16"/>
          </p:cNvPr>
          <p:cNvPicPr>
            <a:picLocks noChangeAspect="1"/>
          </p:cNvPicPr>
          <p:nvPr/>
        </p:nvPicPr>
        <p:blipFill>
          <a:blip r:embed="rId17"/>
          <a:stretch>
            <a:fillRect/>
          </a:stretch>
        </p:blipFill>
        <p:spPr>
          <a:xfrm>
            <a:off x="440574" y="1754284"/>
            <a:ext cx="1183783" cy="294631"/>
          </a:xfrm>
          <a:prstGeom prst="rect">
            <a:avLst/>
          </a:prstGeom>
        </p:spPr>
      </p:pic>
      <p:pic>
        <p:nvPicPr>
          <p:cNvPr id="23" name="Picture 16" descr="Image result for wolfram logo"/>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74879" y="1564209"/>
            <a:ext cx="790161" cy="6222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353267" y="3226658"/>
            <a:ext cx="699789" cy="699789"/>
          </a:xfrm>
          <a:prstGeom prst="rect">
            <a:avLst/>
          </a:prstGeom>
        </p:spPr>
      </p:pic>
      <p:pic>
        <p:nvPicPr>
          <p:cNvPr id="10" name="Picture 9">
            <a:extLst>
              <a:ext uri="{FF2B5EF4-FFF2-40B4-BE49-F238E27FC236}">
                <a16:creationId xmlns:a16="http://schemas.microsoft.com/office/drawing/2014/main" id="{86AD7699-847D-2A42-826B-B865DA4AF8F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01543" y="3240516"/>
            <a:ext cx="810021" cy="711735"/>
          </a:xfrm>
          <a:prstGeom prst="rect">
            <a:avLst/>
          </a:prstGeom>
        </p:spPr>
      </p:pic>
      <p:pic>
        <p:nvPicPr>
          <p:cNvPr id="18" name="Picture 17">
            <a:extLst>
              <a:ext uri="{FF2B5EF4-FFF2-40B4-BE49-F238E27FC236}">
                <a16:creationId xmlns:a16="http://schemas.microsoft.com/office/drawing/2014/main" id="{3D793AC5-AF6A-5C4A-9586-C948F465A0B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94702" y="820816"/>
            <a:ext cx="973527" cy="642257"/>
          </a:xfrm>
          <a:prstGeom prst="rect">
            <a:avLst/>
          </a:prstGeom>
        </p:spPr>
      </p:pic>
      <p:pic>
        <p:nvPicPr>
          <p:cNvPr id="20" name="Picture 19">
            <a:extLst>
              <a:ext uri="{FF2B5EF4-FFF2-40B4-BE49-F238E27FC236}">
                <a16:creationId xmlns:a16="http://schemas.microsoft.com/office/drawing/2014/main" id="{6CECF410-0521-2641-8283-85F8C9ED920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51095" y="3325140"/>
            <a:ext cx="1566593" cy="341947"/>
          </a:xfrm>
          <a:prstGeom prst="rect">
            <a:avLst/>
          </a:prstGeom>
        </p:spPr>
      </p:pic>
      <p:pic>
        <p:nvPicPr>
          <p:cNvPr id="24" name="Picture 23">
            <a:extLst>
              <a:ext uri="{FF2B5EF4-FFF2-40B4-BE49-F238E27FC236}">
                <a16:creationId xmlns:a16="http://schemas.microsoft.com/office/drawing/2014/main" id="{131668B5-D1D9-9745-B47C-3CBB62F0824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98537" y="4211684"/>
            <a:ext cx="1326493" cy="660436"/>
          </a:xfrm>
          <a:prstGeom prst="rect">
            <a:avLst/>
          </a:prstGeom>
        </p:spPr>
      </p:pic>
      <p:pic>
        <p:nvPicPr>
          <p:cNvPr id="28" name="Picture 27">
            <a:extLst>
              <a:ext uri="{FF2B5EF4-FFF2-40B4-BE49-F238E27FC236}">
                <a16:creationId xmlns:a16="http://schemas.microsoft.com/office/drawing/2014/main" id="{8012D3E9-343D-8F47-B5C6-605B7039FC2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36517" y="786048"/>
            <a:ext cx="1253793" cy="771083"/>
          </a:xfrm>
          <a:prstGeom prst="rect">
            <a:avLst/>
          </a:prstGeom>
        </p:spPr>
      </p:pic>
      <p:pic>
        <p:nvPicPr>
          <p:cNvPr id="30" name="Picture 29">
            <a:extLst>
              <a:ext uri="{FF2B5EF4-FFF2-40B4-BE49-F238E27FC236}">
                <a16:creationId xmlns:a16="http://schemas.microsoft.com/office/drawing/2014/main" id="{414F3DF4-937F-DD46-BEB9-0EECED6E864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299942" y="730434"/>
            <a:ext cx="1536716" cy="605243"/>
          </a:xfrm>
          <a:prstGeom prst="rect">
            <a:avLst/>
          </a:prstGeom>
        </p:spPr>
      </p:pic>
      <p:pic>
        <p:nvPicPr>
          <p:cNvPr id="32" name="Picture 31">
            <a:extLst>
              <a:ext uri="{FF2B5EF4-FFF2-40B4-BE49-F238E27FC236}">
                <a16:creationId xmlns:a16="http://schemas.microsoft.com/office/drawing/2014/main" id="{A784FAAE-CBD7-6E47-B0E1-2D6CE2631D1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273353" y="3275953"/>
            <a:ext cx="1417515" cy="383111"/>
          </a:xfrm>
          <a:prstGeom prst="rect">
            <a:avLst/>
          </a:prstGeom>
        </p:spPr>
      </p:pic>
      <p:pic>
        <p:nvPicPr>
          <p:cNvPr id="12" name="Picture 11">
            <a:extLst>
              <a:ext uri="{FF2B5EF4-FFF2-40B4-BE49-F238E27FC236}">
                <a16:creationId xmlns:a16="http://schemas.microsoft.com/office/drawing/2014/main" id="{F58026E8-BD4C-1B41-9786-E441295FA51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261228" y="4321112"/>
            <a:ext cx="1284575" cy="321755"/>
          </a:xfrm>
          <a:prstGeom prst="rect">
            <a:avLst/>
          </a:prstGeom>
        </p:spPr>
      </p:pic>
      <p:pic>
        <p:nvPicPr>
          <p:cNvPr id="17" name="Picture 16">
            <a:extLst>
              <a:ext uri="{FF2B5EF4-FFF2-40B4-BE49-F238E27FC236}">
                <a16:creationId xmlns:a16="http://schemas.microsoft.com/office/drawing/2014/main" id="{68F964D7-9486-1B43-9F4A-78C38F8A33A7}"/>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706730" y="4074465"/>
            <a:ext cx="887703" cy="887703"/>
          </a:xfrm>
          <a:prstGeom prst="rect">
            <a:avLst/>
          </a:prstGeom>
        </p:spPr>
      </p:pic>
      <p:pic>
        <p:nvPicPr>
          <p:cNvPr id="21" name="Picture 20">
            <a:extLst>
              <a:ext uri="{FF2B5EF4-FFF2-40B4-BE49-F238E27FC236}">
                <a16:creationId xmlns:a16="http://schemas.microsoft.com/office/drawing/2014/main" id="{8217D1BE-BBD0-1946-9E4B-98CB65E2D7D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750544" y="4230588"/>
            <a:ext cx="1858451" cy="311315"/>
          </a:xfrm>
          <a:prstGeom prst="rect">
            <a:avLst/>
          </a:prstGeom>
        </p:spPr>
      </p:pic>
      <p:pic>
        <p:nvPicPr>
          <p:cNvPr id="26" name="Picture 25">
            <a:extLst>
              <a:ext uri="{FF2B5EF4-FFF2-40B4-BE49-F238E27FC236}">
                <a16:creationId xmlns:a16="http://schemas.microsoft.com/office/drawing/2014/main" id="{F9567B85-0E35-6F4A-985C-C1987FA687F6}"/>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930847" y="4161330"/>
            <a:ext cx="1688399" cy="441581"/>
          </a:xfrm>
          <a:prstGeom prst="rect">
            <a:avLst/>
          </a:prstGeom>
        </p:spPr>
      </p:pic>
      <p:pic>
        <p:nvPicPr>
          <p:cNvPr id="29" name="Picture 28">
            <a:extLst>
              <a:ext uri="{FF2B5EF4-FFF2-40B4-BE49-F238E27FC236}">
                <a16:creationId xmlns:a16="http://schemas.microsoft.com/office/drawing/2014/main" id="{05C575C0-B233-CD4C-B1B1-1D86AA5307EA}"/>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528260" y="3183880"/>
            <a:ext cx="1458019" cy="664831"/>
          </a:xfrm>
          <a:prstGeom prst="rect">
            <a:avLst/>
          </a:prstGeom>
        </p:spPr>
      </p:pic>
      <p:pic>
        <p:nvPicPr>
          <p:cNvPr id="33" name="Picture 32">
            <a:extLst>
              <a:ext uri="{FF2B5EF4-FFF2-40B4-BE49-F238E27FC236}">
                <a16:creationId xmlns:a16="http://schemas.microsoft.com/office/drawing/2014/main" id="{36738225-4FC4-D64D-84FA-86F3BC189614}"/>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714115" y="955304"/>
            <a:ext cx="1373824" cy="296315"/>
          </a:xfrm>
          <a:prstGeom prst="rect">
            <a:avLst/>
          </a:prstGeom>
        </p:spPr>
      </p:pic>
    </p:spTree>
    <p:extLst>
      <p:ext uri="{BB962C8B-B14F-4D97-AF65-F5344CB8AC3E}">
        <p14:creationId xmlns:p14="http://schemas.microsoft.com/office/powerpoint/2010/main" val="205728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E9425C-F7C9-B74C-86BB-4F5E9CB42155}"/>
              </a:ext>
            </a:extLst>
          </p:cNvPr>
          <p:cNvSpPr>
            <a:spLocks noGrp="1"/>
          </p:cNvSpPr>
          <p:nvPr>
            <p:ph idx="1"/>
          </p:nvPr>
        </p:nvSpPr>
        <p:spPr/>
        <p:txBody>
          <a:bodyPr/>
          <a:lstStyle/>
          <a:p>
            <a:r>
              <a:rPr lang="en-US" dirty="0"/>
              <a:t> </a:t>
            </a:r>
          </a:p>
        </p:txBody>
      </p:sp>
      <p:sp>
        <p:nvSpPr>
          <p:cNvPr id="4" name="Rectangle 3">
            <a:extLst>
              <a:ext uri="{FF2B5EF4-FFF2-40B4-BE49-F238E27FC236}">
                <a16:creationId xmlns:a16="http://schemas.microsoft.com/office/drawing/2014/main" id="{FE54E104-C384-004D-B348-5303D2A88211}"/>
              </a:ext>
            </a:extLst>
          </p:cNvPr>
          <p:cNvSpPr/>
          <p:nvPr/>
        </p:nvSpPr>
        <p:spPr>
          <a:xfrm>
            <a:off x="394856" y="1078486"/>
            <a:ext cx="1883312" cy="66501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Simple, Easy-to-Understand Code</a:t>
            </a:r>
          </a:p>
        </p:txBody>
      </p:sp>
      <p:sp>
        <p:nvSpPr>
          <p:cNvPr id="5" name="Rectangle 4">
            <a:extLst>
              <a:ext uri="{FF2B5EF4-FFF2-40B4-BE49-F238E27FC236}">
                <a16:creationId xmlns:a16="http://schemas.microsoft.com/office/drawing/2014/main" id="{00503330-B9DB-7449-A69E-517FE9BBE4D0}"/>
              </a:ext>
            </a:extLst>
          </p:cNvPr>
          <p:cNvSpPr/>
          <p:nvPr/>
        </p:nvSpPr>
        <p:spPr>
          <a:xfrm>
            <a:off x="394856" y="2060867"/>
            <a:ext cx="1929247" cy="66501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Flexible, Imperative Structure</a:t>
            </a:r>
          </a:p>
        </p:txBody>
      </p:sp>
      <p:sp>
        <p:nvSpPr>
          <p:cNvPr id="6" name="Rectangle 5">
            <a:extLst>
              <a:ext uri="{FF2B5EF4-FFF2-40B4-BE49-F238E27FC236}">
                <a16:creationId xmlns:a16="http://schemas.microsoft.com/office/drawing/2014/main" id="{3D6A53C1-051A-4041-9404-4D6C3997E62E}"/>
              </a:ext>
            </a:extLst>
          </p:cNvPr>
          <p:cNvSpPr/>
          <p:nvPr/>
        </p:nvSpPr>
        <p:spPr>
          <a:xfrm>
            <a:off x="394856" y="2999512"/>
            <a:ext cx="1929247" cy="66501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Dynamic Graphs</a:t>
            </a:r>
          </a:p>
        </p:txBody>
      </p:sp>
      <p:sp>
        <p:nvSpPr>
          <p:cNvPr id="7" name="Rectangle 6">
            <a:extLst>
              <a:ext uri="{FF2B5EF4-FFF2-40B4-BE49-F238E27FC236}">
                <a16:creationId xmlns:a16="http://schemas.microsoft.com/office/drawing/2014/main" id="{8F76F0FF-4921-5A4C-9F80-9CA2A2590C1C}"/>
              </a:ext>
            </a:extLst>
          </p:cNvPr>
          <p:cNvSpPr/>
          <p:nvPr/>
        </p:nvSpPr>
        <p:spPr>
          <a:xfrm>
            <a:off x="394856" y="3938158"/>
            <a:ext cx="1929247" cy="665019"/>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High Performance</a:t>
            </a:r>
          </a:p>
        </p:txBody>
      </p:sp>
      <p:sp>
        <p:nvSpPr>
          <p:cNvPr id="8" name="Shape 463">
            <a:extLst>
              <a:ext uri="{FF2B5EF4-FFF2-40B4-BE49-F238E27FC236}">
                <a16:creationId xmlns:a16="http://schemas.microsoft.com/office/drawing/2014/main" id="{3DE54F90-175C-0A4D-B00A-9AA56BB217A8}"/>
              </a:ext>
            </a:extLst>
          </p:cNvPr>
          <p:cNvSpPr/>
          <p:nvPr/>
        </p:nvSpPr>
        <p:spPr>
          <a:xfrm>
            <a:off x="2400308" y="1077193"/>
            <a:ext cx="6152179" cy="742511"/>
          </a:xfrm>
          <a:prstGeom prst="rect">
            <a:avLst/>
          </a:prstGeom>
          <a:ln w="12700">
            <a:miter lim="400000"/>
          </a:ln>
          <a:extLst>
            <a:ext uri="{C572A759-6A51-4108-AA02-DFA0A04FC94B}">
              <ma14:wrappingTextBoxFlag xmlns="" xmlns:ma14="http://schemas.microsoft.com/office/mac/drawingml/2011/main" val="1"/>
            </a:ext>
          </a:extLst>
        </p:spPr>
        <p:txBody>
          <a:bodyPr wrap="square" lIns="15875" tIns="15875" rIns="15875" bIns="15875">
            <a:spAutoFit/>
          </a:bodyPr>
          <a:lstStyle>
            <a:lvl1pPr defTabSz="308074">
              <a:spcBef>
                <a:spcPts val="500"/>
              </a:spcBef>
              <a:buClr>
                <a:srgbClr val="FFFFFF"/>
              </a:buClr>
              <a:defRPr sz="2000">
                <a:solidFill>
                  <a:srgbClr val="35FFF3"/>
                </a:solidFill>
                <a:latin typeface="Avenir Medium"/>
                <a:ea typeface="Avenir Medium"/>
                <a:cs typeface="Avenir Medium"/>
                <a:sym typeface="Avenir Medium"/>
              </a:defRPr>
            </a:lvl1pPr>
          </a:lstStyle>
          <a:p>
            <a:pPr marL="176205" indent="-176205">
              <a:buFont typeface="Wingdings" panose="05000000000000000000" pitchFamily="2" charset="2"/>
              <a:buChar char="§"/>
            </a:pPr>
            <a:r>
              <a:rPr lang="en-US" sz="1400" dirty="0">
                <a:solidFill>
                  <a:schemeClr val="bg1"/>
                </a:solidFill>
              </a:rPr>
              <a:t>Neural networks can be defined using simple, clear, concise code </a:t>
            </a:r>
          </a:p>
          <a:p>
            <a:pPr marL="176205" indent="-176205">
              <a:buFont typeface="Wingdings" panose="05000000000000000000" pitchFamily="2" charset="2"/>
              <a:buChar char="§"/>
            </a:pPr>
            <a:r>
              <a:rPr lang="en-US" sz="1400" dirty="0">
                <a:solidFill>
                  <a:schemeClr val="bg1"/>
                </a:solidFill>
              </a:rPr>
              <a:t>Plug-and-play neural network building blocks – including predefined layers, optimizers, and initializers</a:t>
            </a:r>
            <a:endParaRPr sz="1400" dirty="0">
              <a:solidFill>
                <a:schemeClr val="bg1"/>
              </a:solidFill>
            </a:endParaRPr>
          </a:p>
        </p:txBody>
      </p:sp>
      <p:sp>
        <p:nvSpPr>
          <p:cNvPr id="9" name="Shape 463">
            <a:extLst>
              <a:ext uri="{FF2B5EF4-FFF2-40B4-BE49-F238E27FC236}">
                <a16:creationId xmlns:a16="http://schemas.microsoft.com/office/drawing/2014/main" id="{9B133A58-F91F-5B42-8024-CFD29D049415}"/>
              </a:ext>
            </a:extLst>
          </p:cNvPr>
          <p:cNvSpPr/>
          <p:nvPr/>
        </p:nvSpPr>
        <p:spPr>
          <a:xfrm>
            <a:off x="2400308" y="2019304"/>
            <a:ext cx="6152179" cy="742511"/>
          </a:xfrm>
          <a:prstGeom prst="rect">
            <a:avLst/>
          </a:prstGeom>
          <a:ln w="12700">
            <a:miter lim="400000"/>
          </a:ln>
          <a:extLst>
            <a:ext uri="{C572A759-6A51-4108-AA02-DFA0A04FC94B}">
              <ma14:wrappingTextBoxFlag xmlns="" xmlns:ma14="http://schemas.microsoft.com/office/mac/drawingml/2011/main" val="1"/>
            </a:ext>
          </a:extLst>
        </p:spPr>
        <p:txBody>
          <a:bodyPr wrap="square" lIns="15875" tIns="15875" rIns="15875" bIns="15875">
            <a:spAutoFit/>
          </a:bodyPr>
          <a:lstStyle>
            <a:lvl1pPr defTabSz="308074">
              <a:spcBef>
                <a:spcPts val="500"/>
              </a:spcBef>
              <a:buClr>
                <a:srgbClr val="FFFFFF"/>
              </a:buClr>
              <a:defRPr sz="2000">
                <a:solidFill>
                  <a:srgbClr val="35FFF3"/>
                </a:solidFill>
                <a:latin typeface="Avenir Medium"/>
                <a:ea typeface="Avenir Medium"/>
                <a:cs typeface="Avenir Medium"/>
                <a:sym typeface="Avenir Medium"/>
              </a:defRPr>
            </a:lvl1pPr>
          </a:lstStyle>
          <a:p>
            <a:pPr marL="176205" indent="-176205">
              <a:buFont typeface="Wingdings" panose="05000000000000000000" pitchFamily="2" charset="2"/>
              <a:buChar char="§"/>
            </a:pPr>
            <a:r>
              <a:rPr lang="en-US" sz="1400" dirty="0">
                <a:solidFill>
                  <a:schemeClr val="bg1"/>
                </a:solidFill>
              </a:rPr>
              <a:t>Eliminates rigidity of neural network model definition and brings together the model with the training algorithm</a:t>
            </a:r>
          </a:p>
          <a:p>
            <a:pPr marL="176205" indent="-176205">
              <a:buFont typeface="Wingdings" panose="05000000000000000000" pitchFamily="2" charset="2"/>
              <a:buChar char="§"/>
            </a:pPr>
            <a:r>
              <a:rPr lang="en-US" sz="1400" dirty="0">
                <a:solidFill>
                  <a:schemeClr val="bg1"/>
                </a:solidFill>
              </a:rPr>
              <a:t>Intuitive, easy-to-debug, familiar code</a:t>
            </a:r>
            <a:endParaRPr sz="1400" dirty="0">
              <a:solidFill>
                <a:schemeClr val="bg1"/>
              </a:solidFill>
            </a:endParaRPr>
          </a:p>
        </p:txBody>
      </p:sp>
      <p:sp>
        <p:nvSpPr>
          <p:cNvPr id="10" name="Shape 463">
            <a:extLst>
              <a:ext uri="{FF2B5EF4-FFF2-40B4-BE49-F238E27FC236}">
                <a16:creationId xmlns:a16="http://schemas.microsoft.com/office/drawing/2014/main" id="{B5861753-CC84-5244-AA2E-C66142432175}"/>
              </a:ext>
            </a:extLst>
          </p:cNvPr>
          <p:cNvSpPr/>
          <p:nvPr/>
        </p:nvSpPr>
        <p:spPr>
          <a:xfrm>
            <a:off x="2400308" y="2951026"/>
            <a:ext cx="6152179" cy="742511"/>
          </a:xfrm>
          <a:prstGeom prst="rect">
            <a:avLst/>
          </a:prstGeom>
          <a:ln w="12700">
            <a:miter lim="400000"/>
          </a:ln>
          <a:extLst>
            <a:ext uri="{C572A759-6A51-4108-AA02-DFA0A04FC94B}">
              <ma14:wrappingTextBoxFlag xmlns="" xmlns:ma14="http://schemas.microsoft.com/office/mac/drawingml/2011/main" val="1"/>
            </a:ext>
          </a:extLst>
        </p:spPr>
        <p:txBody>
          <a:bodyPr wrap="square" lIns="15875" tIns="15875" rIns="15875" bIns="15875">
            <a:spAutoFit/>
          </a:bodyPr>
          <a:lstStyle>
            <a:lvl1pPr defTabSz="308074">
              <a:spcBef>
                <a:spcPts val="500"/>
              </a:spcBef>
              <a:buClr>
                <a:srgbClr val="FFFFFF"/>
              </a:buClr>
              <a:defRPr sz="2000">
                <a:solidFill>
                  <a:srgbClr val="35FFF3"/>
                </a:solidFill>
                <a:latin typeface="Avenir Medium"/>
                <a:ea typeface="Avenir Medium"/>
                <a:cs typeface="Avenir Medium"/>
                <a:sym typeface="Avenir Medium"/>
              </a:defRPr>
            </a:lvl1pPr>
          </a:lstStyle>
          <a:p>
            <a:pPr marL="176205" indent="-176205">
              <a:buFont typeface="Wingdings" panose="05000000000000000000" pitchFamily="2" charset="2"/>
              <a:buChar char="§"/>
            </a:pPr>
            <a:r>
              <a:rPr lang="en-US" sz="1400" dirty="0">
                <a:solidFill>
                  <a:schemeClr val="bg1"/>
                </a:solidFill>
              </a:rPr>
              <a:t>Neural networks can change in shape or size during the training process to address advanced use cases where the size of data fed is variable</a:t>
            </a:r>
          </a:p>
          <a:p>
            <a:pPr marL="176205" indent="-176205">
              <a:buFont typeface="Wingdings" panose="05000000000000000000" pitchFamily="2" charset="2"/>
              <a:buChar char="§"/>
            </a:pPr>
            <a:r>
              <a:rPr lang="en-US" sz="1400" dirty="0">
                <a:solidFill>
                  <a:schemeClr val="bg1"/>
                </a:solidFill>
              </a:rPr>
              <a:t>Important area of innovation in Natural Language Processing (NLP)</a:t>
            </a:r>
            <a:endParaRPr sz="1400" dirty="0">
              <a:solidFill>
                <a:schemeClr val="bg1"/>
              </a:solidFill>
            </a:endParaRPr>
          </a:p>
        </p:txBody>
      </p:sp>
      <p:sp>
        <p:nvSpPr>
          <p:cNvPr id="11" name="Shape 463">
            <a:extLst>
              <a:ext uri="{FF2B5EF4-FFF2-40B4-BE49-F238E27FC236}">
                <a16:creationId xmlns:a16="http://schemas.microsoft.com/office/drawing/2014/main" id="{96328754-E3F9-D74B-BDE4-DBC127F1475C}"/>
              </a:ext>
            </a:extLst>
          </p:cNvPr>
          <p:cNvSpPr/>
          <p:nvPr/>
        </p:nvSpPr>
        <p:spPr>
          <a:xfrm>
            <a:off x="2400308" y="3882747"/>
            <a:ext cx="6152179" cy="742511"/>
          </a:xfrm>
          <a:prstGeom prst="rect">
            <a:avLst/>
          </a:prstGeom>
          <a:ln w="12700">
            <a:miter lim="400000"/>
          </a:ln>
          <a:extLst>
            <a:ext uri="{C572A759-6A51-4108-AA02-DFA0A04FC94B}">
              <ma14:wrappingTextBoxFlag xmlns="" xmlns:ma14="http://schemas.microsoft.com/office/mac/drawingml/2011/main" val="1"/>
            </a:ext>
          </a:extLst>
        </p:spPr>
        <p:txBody>
          <a:bodyPr wrap="square" lIns="15875" tIns="15875" rIns="15875" bIns="15875">
            <a:spAutoFit/>
          </a:bodyPr>
          <a:lstStyle>
            <a:lvl1pPr defTabSz="308074">
              <a:spcBef>
                <a:spcPts val="500"/>
              </a:spcBef>
              <a:buClr>
                <a:srgbClr val="FFFFFF"/>
              </a:buClr>
              <a:defRPr sz="2000">
                <a:solidFill>
                  <a:srgbClr val="35FFF3"/>
                </a:solidFill>
                <a:latin typeface="Avenir Medium"/>
                <a:ea typeface="Avenir Medium"/>
                <a:cs typeface="Avenir Medium"/>
                <a:sym typeface="Avenir Medium"/>
              </a:defRPr>
            </a:lvl1pPr>
          </a:lstStyle>
          <a:p>
            <a:pPr marL="176205" indent="-176205">
              <a:buFont typeface="Wingdings" panose="05000000000000000000" pitchFamily="2" charset="2"/>
              <a:buChar char="§"/>
            </a:pPr>
            <a:r>
              <a:rPr lang="en-US" sz="1400" dirty="0">
                <a:solidFill>
                  <a:schemeClr val="bg1"/>
                </a:solidFill>
              </a:rPr>
              <a:t>There is no sacrifice with respect to training speed</a:t>
            </a:r>
          </a:p>
          <a:p>
            <a:pPr marL="176205" indent="-176205">
              <a:buFont typeface="Wingdings" panose="05000000000000000000" pitchFamily="2" charset="2"/>
              <a:buChar char="§"/>
            </a:pPr>
            <a:r>
              <a:rPr lang="en-US" sz="1400" dirty="0">
                <a:solidFill>
                  <a:schemeClr val="bg1"/>
                </a:solidFill>
              </a:rPr>
              <a:t>When it is time to move from prototyping to production, easily cache neural networks for high performance and a reduced memory footprint</a:t>
            </a:r>
            <a:endParaRPr sz="1400" dirty="0">
              <a:solidFill>
                <a:schemeClr val="bg1"/>
              </a:solidFill>
            </a:endParaRPr>
          </a:p>
        </p:txBody>
      </p:sp>
      <p:sp>
        <p:nvSpPr>
          <p:cNvPr id="12" name="Title 1">
            <a:extLst>
              <a:ext uri="{FF2B5EF4-FFF2-40B4-BE49-F238E27FC236}">
                <a16:creationId xmlns:a16="http://schemas.microsoft.com/office/drawing/2014/main" id="{30C18861-5C8B-DE42-BA0B-06D07D45D3AD}"/>
              </a:ext>
            </a:extLst>
          </p:cNvPr>
          <p:cNvSpPr>
            <a:spLocks noGrp="1"/>
          </p:cNvSpPr>
          <p:nvPr>
            <p:ph type="title"/>
          </p:nvPr>
        </p:nvSpPr>
        <p:spPr/>
        <p:txBody>
          <a:bodyPr>
            <a:normAutofit/>
          </a:bodyPr>
          <a:lstStyle/>
          <a:p>
            <a:r>
              <a:rPr lang="en-US" dirty="0"/>
              <a:t>MXNet Gluon – Imperative &amp; Fast</a:t>
            </a:r>
          </a:p>
        </p:txBody>
      </p:sp>
      <p:sp>
        <p:nvSpPr>
          <p:cNvPr id="13" name="TextBox 12">
            <a:extLst>
              <a:ext uri="{FF2B5EF4-FFF2-40B4-BE49-F238E27FC236}">
                <a16:creationId xmlns:a16="http://schemas.microsoft.com/office/drawing/2014/main" id="{FEBC94E3-C972-7246-87FF-FEE8A7F0F5FA}"/>
              </a:ext>
            </a:extLst>
          </p:cNvPr>
          <p:cNvSpPr txBox="1"/>
          <p:nvPr/>
        </p:nvSpPr>
        <p:spPr>
          <a:xfrm>
            <a:off x="7486650" y="4857750"/>
            <a:ext cx="1669731" cy="254044"/>
          </a:xfrm>
          <a:prstGeom prst="rect">
            <a:avLst/>
          </a:prstGeom>
          <a:solidFill>
            <a:schemeClr val="bg2">
              <a:lumMod val="75000"/>
              <a:alpha val="56000"/>
            </a:schemeClr>
          </a:solidFill>
        </p:spPr>
        <p:txBody>
          <a:bodyPr wrap="square" rtlCol="0">
            <a:spAutoFit/>
          </a:bodyPr>
          <a:lstStyle/>
          <a:p>
            <a:r>
              <a:rPr lang="en-US" sz="1051" b="1" dirty="0"/>
              <a:t>Credits:  </a:t>
            </a:r>
            <a:r>
              <a:rPr lang="en-US" sz="1051" dirty="0"/>
              <a:t>Cyrus Vahid</a:t>
            </a:r>
          </a:p>
        </p:txBody>
      </p:sp>
    </p:spTree>
    <p:extLst>
      <p:ext uri="{BB962C8B-B14F-4D97-AF65-F5344CB8AC3E}">
        <p14:creationId xmlns:p14="http://schemas.microsoft.com/office/powerpoint/2010/main" val="353924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1000"/>
                            </p:stCondLst>
                            <p:childTnLst>
                              <p:par>
                                <p:cTn id="13" presetID="9" presetClass="entr" fill="hold" grpId="0" nodeType="afterEffect">
                                  <p:stCondLst>
                                    <p:cond delay="0"/>
                                  </p:stCondLst>
                                  <p:iterate>
                                    <p:tmAbs val="0"/>
                                  </p:iterate>
                                  <p:childTnLst>
                                    <p:set>
                                      <p:cBhvr>
                                        <p:cTn id="14" fill="hold"/>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1500"/>
                            </p:stCondLst>
                            <p:childTnLst>
                              <p:par>
                                <p:cTn id="17" presetID="9" presetClass="entr" fill="hold" grpId="0" nodeType="afterEffect">
                                  <p:stCondLst>
                                    <p:cond delay="0"/>
                                  </p:stCondLst>
                                  <p:iterate>
                                    <p:tmAbs val="0"/>
                                  </p:iterate>
                                  <p:childTnLst>
                                    <p:set>
                                      <p:cBhvr>
                                        <p:cTn id="18" fill="hold"/>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9" grpId="0" animBg="1" advAuto="0"/>
      <p:bldP spid="10" grpId="0" animBg="1" advAuto="0"/>
      <p:bldP spid="11"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17" name="Title 1">
            <a:extLst>
              <a:ext uri="{FF2B5EF4-FFF2-40B4-BE49-F238E27FC236}">
                <a16:creationId xmlns:a16="http://schemas.microsoft.com/office/drawing/2014/main" id="{5E749BBA-35B7-4B4A-A0E0-6CF7C024FDDA}"/>
              </a:ext>
            </a:extLst>
          </p:cNvPr>
          <p:cNvSpPr txBox="1">
            <a:spLocks/>
          </p:cNvSpPr>
          <p:nvPr/>
        </p:nvSpPr>
        <p:spPr>
          <a:xfrm>
            <a:off x="631757" y="114934"/>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Transfer Learning</a:t>
            </a:r>
          </a:p>
        </p:txBody>
      </p:sp>
      <p:sp>
        <p:nvSpPr>
          <p:cNvPr id="11" name="TextBox 10">
            <a:extLst>
              <a:ext uri="{FF2B5EF4-FFF2-40B4-BE49-F238E27FC236}">
                <a16:creationId xmlns:a16="http://schemas.microsoft.com/office/drawing/2014/main" id="{E102451A-31AB-6E41-BB59-24D451B9EF8E}"/>
              </a:ext>
            </a:extLst>
          </p:cNvPr>
          <p:cNvSpPr txBox="1"/>
          <p:nvPr/>
        </p:nvSpPr>
        <p:spPr>
          <a:xfrm>
            <a:off x="744772" y="270067"/>
            <a:ext cx="7751955" cy="3477875"/>
          </a:xfrm>
          <a:prstGeom prst="rect">
            <a:avLst/>
          </a:prstGeom>
          <a:noFill/>
        </p:spPr>
        <p:txBody>
          <a:bodyPr wrap="square" rtlCol="0">
            <a:spAutoFit/>
          </a:bodyPr>
          <a:lstStyle/>
          <a:p>
            <a:pPr marL="342900" indent="-342900">
              <a:lnSpc>
                <a:spcPct val="150000"/>
              </a:lnSpc>
              <a:buFont typeface="Arial" panose="020B0604020202020204" pitchFamily="34" charset="0"/>
              <a:buChar char="•"/>
            </a:pP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342900" indent="-342900">
              <a:lnSpc>
                <a:spcPct val="150000"/>
              </a:lnSpc>
              <a:buFont typeface="Arial" panose="020B0604020202020204" pitchFamily="34" charset="0"/>
              <a:buChar char="•"/>
            </a:pPr>
            <a:endPar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342900" indent="-342900">
              <a:lnSpc>
                <a:spcPct val="150000"/>
              </a:lnSpc>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Training can be time consuming </a:t>
            </a:r>
          </a:p>
          <a:p>
            <a:pPr marL="342900" indent="-342900">
              <a:lnSpc>
                <a:spcPct val="150000"/>
              </a:lnSpc>
              <a:buFont typeface="Arial" panose="020B0604020202020204" pitchFamily="34" charset="0"/>
              <a:buChar char="•"/>
            </a:pPr>
            <a:r>
              <a:rPr lang="en-US" sz="2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Instead of training a model from scratch</a:t>
            </a:r>
            <a:endParaRPr lang="en-US" sz="1600" dirty="0"/>
          </a:p>
          <a:p>
            <a:pPr marL="1085850" lvl="1" indent="-342900">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Take a network trained on different domain for a different source task</a:t>
            </a:r>
          </a:p>
          <a:p>
            <a:pPr marL="1085850" lvl="1" indent="-342900">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Adapt it to your domain and your target task</a:t>
            </a:r>
          </a:p>
          <a:p>
            <a:pPr marL="1085850" lvl="1"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155480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fade">
                                      <p:cBhvr>
                                        <p:cTn id="7" dur="500"/>
                                        <p:tgtEl>
                                          <p:spTgt spid="1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3" end="3"/>
                                            </p:txEl>
                                          </p:spTgt>
                                        </p:tgtEl>
                                        <p:attrNameLst>
                                          <p:attrName>style.visibility</p:attrName>
                                        </p:attrNameLst>
                                      </p:cBhvr>
                                      <p:to>
                                        <p:strVal val="visible"/>
                                      </p:to>
                                    </p:set>
                                    <p:animEffect transition="in" filter="fade">
                                      <p:cBhvr>
                                        <p:cTn id="12" dur="500"/>
                                        <p:tgtEl>
                                          <p:spTgt spid="11">
                                            <p:txEl>
                                              <p:pRg st="3" end="3"/>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animEffect transition="in" filter="fade">
                                      <p:cBhvr>
                                        <p:cTn id="15" dur="500"/>
                                        <p:tgtEl>
                                          <p:spTgt spid="11">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xEl>
                                              <p:pRg st="5" end="5"/>
                                            </p:txEl>
                                          </p:spTgt>
                                        </p:tgtEl>
                                        <p:attrNameLst>
                                          <p:attrName>style.visibility</p:attrName>
                                        </p:attrNameLst>
                                      </p:cBhvr>
                                      <p:to>
                                        <p:strVal val="visible"/>
                                      </p:to>
                                    </p:set>
                                    <p:animEffect transition="in" filter="fade">
                                      <p:cBhvr>
                                        <p:cTn id="18"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114935"/>
            <a:ext cx="8512243" cy="927283"/>
          </a:xfrm>
        </p:spPr>
        <p:txBody>
          <a:bodyPr anchor="ctr"/>
          <a:lstStyle/>
          <a:p>
            <a:pPr algn="ctr"/>
            <a:r>
              <a:rPr lang="en-US" b="1" dirty="0"/>
              <a:t>Brief Intro to Deep Learning</a:t>
            </a:r>
          </a:p>
        </p:txBody>
      </p:sp>
      <p:graphicFrame>
        <p:nvGraphicFramePr>
          <p:cNvPr id="3" name="Diagram 2">
            <a:extLst>
              <a:ext uri="{FF2B5EF4-FFF2-40B4-BE49-F238E27FC236}">
                <a16:creationId xmlns:a16="http://schemas.microsoft.com/office/drawing/2014/main" id="{60D34BB8-4610-E147-85DB-F85DBCF532C7}"/>
              </a:ext>
            </a:extLst>
          </p:cNvPr>
          <p:cNvGraphicFramePr/>
          <p:nvPr>
            <p:extLst>
              <p:ext uri="{D42A27DB-BD31-4B8C-83A1-F6EECF244321}">
                <p14:modId xmlns:p14="http://schemas.microsoft.com/office/powerpoint/2010/main" val="4168671204"/>
              </p:ext>
            </p:extLst>
          </p:nvPr>
        </p:nvGraphicFramePr>
        <p:xfrm>
          <a:off x="3593213" y="1042218"/>
          <a:ext cx="5865341" cy="38376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E142860C-68C7-9C45-8DF2-3B8B179B884A}"/>
              </a:ext>
            </a:extLst>
          </p:cNvPr>
          <p:cNvSpPr txBox="1">
            <a:spLocks/>
          </p:cNvSpPr>
          <p:nvPr/>
        </p:nvSpPr>
        <p:spPr>
          <a:xfrm>
            <a:off x="197891" y="761580"/>
            <a:ext cx="4524579" cy="2085792"/>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nSpc>
                <a:spcPts val="3560"/>
              </a:lnSpc>
            </a:pPr>
            <a:r>
              <a:rPr lang="en-US" sz="2400" strike="sngStrike" dirty="0"/>
              <a:t>Can machines think?</a:t>
            </a:r>
          </a:p>
          <a:p>
            <a:pPr>
              <a:lnSpc>
                <a:spcPts val="3560"/>
              </a:lnSpc>
            </a:pPr>
            <a:r>
              <a:rPr lang="en-US" sz="2400" dirty="0"/>
              <a:t>Can machines do what we can? </a:t>
            </a:r>
            <a:br>
              <a:rPr lang="en-US" sz="2400" dirty="0"/>
            </a:br>
            <a:r>
              <a:rPr lang="en-US" sz="2400" dirty="0"/>
              <a:t>(Turing, 1950)</a:t>
            </a:r>
          </a:p>
        </p:txBody>
      </p:sp>
      <p:grpSp>
        <p:nvGrpSpPr>
          <p:cNvPr id="19" name="Group 18">
            <a:extLst>
              <a:ext uri="{FF2B5EF4-FFF2-40B4-BE49-F238E27FC236}">
                <a16:creationId xmlns:a16="http://schemas.microsoft.com/office/drawing/2014/main" id="{C8B9CDBB-9EAD-DA4D-BB8B-01B0708EBACE}"/>
              </a:ext>
            </a:extLst>
          </p:cNvPr>
          <p:cNvGrpSpPr/>
          <p:nvPr/>
        </p:nvGrpSpPr>
        <p:grpSpPr>
          <a:xfrm>
            <a:off x="0" y="2961856"/>
            <a:ext cx="4451793" cy="1064321"/>
            <a:chOff x="91433" y="2758999"/>
            <a:chExt cx="4451793" cy="1064321"/>
          </a:xfrm>
        </p:grpSpPr>
        <p:grpSp>
          <p:nvGrpSpPr>
            <p:cNvPr id="6" name="Group 5">
              <a:extLst>
                <a:ext uri="{FF2B5EF4-FFF2-40B4-BE49-F238E27FC236}">
                  <a16:creationId xmlns:a16="http://schemas.microsoft.com/office/drawing/2014/main" id="{F678015C-C9C9-F44F-AF27-5E4B26CD7721}"/>
                </a:ext>
              </a:extLst>
            </p:cNvPr>
            <p:cNvGrpSpPr/>
            <p:nvPr/>
          </p:nvGrpSpPr>
          <p:grpSpPr>
            <a:xfrm>
              <a:off x="1224457" y="2958082"/>
              <a:ext cx="2241755" cy="865238"/>
              <a:chOff x="1179871" y="1012723"/>
              <a:chExt cx="2241755" cy="865238"/>
            </a:xfrm>
            <a:solidFill>
              <a:schemeClr val="tx2">
                <a:lumMod val="50000"/>
              </a:schemeClr>
            </a:solidFill>
          </p:grpSpPr>
          <p:sp>
            <p:nvSpPr>
              <p:cNvPr id="7" name="Rectangle 6">
                <a:extLst>
                  <a:ext uri="{FF2B5EF4-FFF2-40B4-BE49-F238E27FC236}">
                    <a16:creationId xmlns:a16="http://schemas.microsoft.com/office/drawing/2014/main" id="{5F869833-D652-B949-BB3E-BE28D7B55E62}"/>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6DF55DBD-AAEE-1A43-9DA7-D15BC92366A7}"/>
                  </a:ext>
                </a:extLst>
              </p:cNvPr>
              <p:cNvSpPr txBox="1"/>
              <p:nvPr/>
            </p:nvSpPr>
            <p:spPr>
              <a:xfrm>
                <a:off x="1297857" y="1091399"/>
                <a:ext cx="2005781" cy="707886"/>
              </a:xfrm>
              <a:prstGeom prst="rect">
                <a:avLst/>
              </a:prstGeom>
              <a:grpFill/>
              <a:ln>
                <a:noFill/>
              </a:ln>
            </p:spPr>
            <p:txBody>
              <a:bodyPr wrap="square" rtlCol="0">
                <a:spAutoFit/>
              </a:bodyPr>
              <a:lstStyle/>
              <a:p>
                <a:pPr algn="ctr"/>
                <a:r>
                  <a:rPr lang="en-US" sz="2000" dirty="0">
                    <a:solidFill>
                      <a:srgbClr val="009CE4"/>
                    </a:solidFill>
                  </a:rPr>
                  <a:t>Machine Learning</a:t>
                </a:r>
              </a:p>
            </p:txBody>
          </p:sp>
        </p:grpSp>
        <p:cxnSp>
          <p:nvCxnSpPr>
            <p:cNvPr id="9" name="Straight Arrow Connector 8">
              <a:extLst>
                <a:ext uri="{FF2B5EF4-FFF2-40B4-BE49-F238E27FC236}">
                  <a16:creationId xmlns:a16="http://schemas.microsoft.com/office/drawing/2014/main" id="{57CB3512-3C56-CC4F-BCF7-20E9DD9DEBCD}"/>
                </a:ext>
              </a:extLst>
            </p:cNvPr>
            <p:cNvCxnSpPr>
              <a:cxnSpLocks/>
            </p:cNvCxnSpPr>
            <p:nvPr/>
          </p:nvCxnSpPr>
          <p:spPr>
            <a:xfrm>
              <a:off x="486137" y="3164080"/>
              <a:ext cx="738318" cy="1"/>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4818CF5-5BF0-9145-897A-21591DBB81EA}"/>
                </a:ext>
              </a:extLst>
            </p:cNvPr>
            <p:cNvCxnSpPr>
              <a:cxnSpLocks/>
            </p:cNvCxnSpPr>
            <p:nvPr/>
          </p:nvCxnSpPr>
          <p:spPr>
            <a:xfrm>
              <a:off x="486137" y="3630733"/>
              <a:ext cx="738318" cy="1"/>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7762F88-7618-0B43-A0F1-774BDB0ED484}"/>
                </a:ext>
              </a:extLst>
            </p:cNvPr>
            <p:cNvCxnSpPr>
              <a:cxnSpLocks/>
            </p:cNvCxnSpPr>
            <p:nvPr/>
          </p:nvCxnSpPr>
          <p:spPr>
            <a:xfrm>
              <a:off x="3475225" y="3390701"/>
              <a:ext cx="321271" cy="0"/>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0890708B-F902-A341-9194-B11D6E89ABB0}"/>
                </a:ext>
              </a:extLst>
            </p:cNvPr>
            <p:cNvSpPr/>
            <p:nvPr/>
          </p:nvSpPr>
          <p:spPr>
            <a:xfrm>
              <a:off x="485592" y="2758999"/>
              <a:ext cx="671979" cy="369332"/>
            </a:xfrm>
            <a:prstGeom prst="rect">
              <a:avLst/>
            </a:prstGeom>
          </p:spPr>
          <p:txBody>
            <a:bodyPr wrap="none">
              <a:spAutoFit/>
            </a:bodyPr>
            <a:lstStyle/>
            <a:p>
              <a:r>
                <a:rPr lang="en-US" dirty="0">
                  <a:solidFill>
                    <a:srgbClr val="009CE4"/>
                  </a:solidFill>
                </a:rPr>
                <a:t>Data</a:t>
              </a:r>
              <a:endParaRPr lang="en-US" dirty="0"/>
            </a:p>
          </p:txBody>
        </p:sp>
        <p:sp>
          <p:nvSpPr>
            <p:cNvPr id="17" name="Rectangle 16">
              <a:extLst>
                <a:ext uri="{FF2B5EF4-FFF2-40B4-BE49-F238E27FC236}">
                  <a16:creationId xmlns:a16="http://schemas.microsoft.com/office/drawing/2014/main" id="{84FF1441-9BAD-FA4D-870E-80F8477561DA}"/>
                </a:ext>
              </a:extLst>
            </p:cNvPr>
            <p:cNvSpPr/>
            <p:nvPr/>
          </p:nvSpPr>
          <p:spPr>
            <a:xfrm>
              <a:off x="91433" y="3261401"/>
              <a:ext cx="1069524" cy="369332"/>
            </a:xfrm>
            <a:prstGeom prst="rect">
              <a:avLst/>
            </a:prstGeom>
          </p:spPr>
          <p:txBody>
            <a:bodyPr wrap="none">
              <a:spAutoFit/>
            </a:bodyPr>
            <a:lstStyle/>
            <a:p>
              <a:r>
                <a:rPr lang="en-US" dirty="0">
                  <a:solidFill>
                    <a:srgbClr val="009CE4"/>
                  </a:solidFill>
                </a:rPr>
                <a:t>Answers</a:t>
              </a:r>
              <a:endParaRPr lang="en-US" dirty="0"/>
            </a:p>
          </p:txBody>
        </p:sp>
        <p:sp>
          <p:nvSpPr>
            <p:cNvPr id="18" name="Rectangle 17">
              <a:extLst>
                <a:ext uri="{FF2B5EF4-FFF2-40B4-BE49-F238E27FC236}">
                  <a16:creationId xmlns:a16="http://schemas.microsoft.com/office/drawing/2014/main" id="{3460FE56-9E0C-2546-8B7E-880DC1986D12}"/>
                </a:ext>
              </a:extLst>
            </p:cNvPr>
            <p:cNvSpPr/>
            <p:nvPr/>
          </p:nvSpPr>
          <p:spPr>
            <a:xfrm>
              <a:off x="3768655" y="3206035"/>
              <a:ext cx="774571" cy="369332"/>
            </a:xfrm>
            <a:prstGeom prst="rect">
              <a:avLst/>
            </a:prstGeom>
          </p:spPr>
          <p:txBody>
            <a:bodyPr wrap="none">
              <a:spAutoFit/>
            </a:bodyPr>
            <a:lstStyle/>
            <a:p>
              <a:r>
                <a:rPr lang="en-US" dirty="0">
                  <a:solidFill>
                    <a:srgbClr val="009CE4"/>
                  </a:solidFill>
                </a:rPr>
                <a:t>Rules</a:t>
              </a:r>
              <a:endParaRPr lang="en-US" dirty="0"/>
            </a:p>
          </p:txBody>
        </p:sp>
      </p:grpSp>
      <p:grpSp>
        <p:nvGrpSpPr>
          <p:cNvPr id="20" name="Group 19">
            <a:extLst>
              <a:ext uri="{FF2B5EF4-FFF2-40B4-BE49-F238E27FC236}">
                <a16:creationId xmlns:a16="http://schemas.microsoft.com/office/drawing/2014/main" id="{9F788259-43CC-CC4B-9D7E-DBC72516A2C3}"/>
              </a:ext>
            </a:extLst>
          </p:cNvPr>
          <p:cNvGrpSpPr/>
          <p:nvPr/>
        </p:nvGrpSpPr>
        <p:grpSpPr>
          <a:xfrm>
            <a:off x="395865" y="2962655"/>
            <a:ext cx="4352587" cy="1064321"/>
            <a:chOff x="485592" y="2758999"/>
            <a:chExt cx="4352587" cy="1064321"/>
          </a:xfrm>
        </p:grpSpPr>
        <p:grpSp>
          <p:nvGrpSpPr>
            <p:cNvPr id="21" name="Group 20">
              <a:extLst>
                <a:ext uri="{FF2B5EF4-FFF2-40B4-BE49-F238E27FC236}">
                  <a16:creationId xmlns:a16="http://schemas.microsoft.com/office/drawing/2014/main" id="{85208A84-90A9-ED43-9ED7-B82E34BC1114}"/>
                </a:ext>
              </a:extLst>
            </p:cNvPr>
            <p:cNvGrpSpPr/>
            <p:nvPr/>
          </p:nvGrpSpPr>
          <p:grpSpPr>
            <a:xfrm>
              <a:off x="1224457" y="2958082"/>
              <a:ext cx="2241755" cy="865238"/>
              <a:chOff x="1179871" y="1012723"/>
              <a:chExt cx="2241755" cy="865238"/>
            </a:xfrm>
            <a:solidFill>
              <a:schemeClr val="tx2">
                <a:lumMod val="50000"/>
              </a:schemeClr>
            </a:solidFill>
          </p:grpSpPr>
          <p:sp>
            <p:nvSpPr>
              <p:cNvPr id="28" name="Rectangle 27">
                <a:extLst>
                  <a:ext uri="{FF2B5EF4-FFF2-40B4-BE49-F238E27FC236}">
                    <a16:creationId xmlns:a16="http://schemas.microsoft.com/office/drawing/2014/main" id="{2630C388-47B1-A748-8C43-3ED498712504}"/>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7661E562-C410-1B4E-8005-DF01B03C9914}"/>
                  </a:ext>
                </a:extLst>
              </p:cNvPr>
              <p:cNvSpPr txBox="1"/>
              <p:nvPr/>
            </p:nvSpPr>
            <p:spPr>
              <a:xfrm>
                <a:off x="1297857" y="1091399"/>
                <a:ext cx="2005781" cy="707886"/>
              </a:xfrm>
              <a:prstGeom prst="rect">
                <a:avLst/>
              </a:prstGeom>
              <a:grpFill/>
              <a:ln>
                <a:noFill/>
              </a:ln>
            </p:spPr>
            <p:txBody>
              <a:bodyPr wrap="square" rtlCol="0">
                <a:spAutoFit/>
              </a:bodyPr>
              <a:lstStyle/>
              <a:p>
                <a:pPr algn="ctr"/>
                <a:r>
                  <a:rPr lang="en-US" sz="2000" dirty="0">
                    <a:solidFill>
                      <a:srgbClr val="009CE4"/>
                    </a:solidFill>
                  </a:rPr>
                  <a:t>Traditional Programming</a:t>
                </a:r>
              </a:p>
            </p:txBody>
          </p:sp>
        </p:grpSp>
        <p:cxnSp>
          <p:nvCxnSpPr>
            <p:cNvPr id="22" name="Straight Arrow Connector 21">
              <a:extLst>
                <a:ext uri="{FF2B5EF4-FFF2-40B4-BE49-F238E27FC236}">
                  <a16:creationId xmlns:a16="http://schemas.microsoft.com/office/drawing/2014/main" id="{2A793576-6645-9440-9E4E-C573E1237464}"/>
                </a:ext>
              </a:extLst>
            </p:cNvPr>
            <p:cNvCxnSpPr>
              <a:cxnSpLocks/>
            </p:cNvCxnSpPr>
            <p:nvPr/>
          </p:nvCxnSpPr>
          <p:spPr>
            <a:xfrm>
              <a:off x="486137" y="3164080"/>
              <a:ext cx="738318" cy="1"/>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DBD4C7B4-B89E-3347-952D-E5A1DF538725}"/>
                </a:ext>
              </a:extLst>
            </p:cNvPr>
            <p:cNvCxnSpPr>
              <a:cxnSpLocks/>
            </p:cNvCxnSpPr>
            <p:nvPr/>
          </p:nvCxnSpPr>
          <p:spPr>
            <a:xfrm>
              <a:off x="486137" y="3630733"/>
              <a:ext cx="738318" cy="1"/>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93CD5307-BEA8-5C4D-818E-D6BA54BF94FE}"/>
                </a:ext>
              </a:extLst>
            </p:cNvPr>
            <p:cNvCxnSpPr>
              <a:cxnSpLocks/>
            </p:cNvCxnSpPr>
            <p:nvPr/>
          </p:nvCxnSpPr>
          <p:spPr>
            <a:xfrm>
              <a:off x="3475225" y="3390701"/>
              <a:ext cx="321271" cy="0"/>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BAC9E6FA-E4D7-4246-BD25-32880FC38C49}"/>
                </a:ext>
              </a:extLst>
            </p:cNvPr>
            <p:cNvSpPr/>
            <p:nvPr/>
          </p:nvSpPr>
          <p:spPr>
            <a:xfrm>
              <a:off x="485592" y="2758999"/>
              <a:ext cx="671979" cy="369332"/>
            </a:xfrm>
            <a:prstGeom prst="rect">
              <a:avLst/>
            </a:prstGeom>
          </p:spPr>
          <p:txBody>
            <a:bodyPr wrap="none">
              <a:spAutoFit/>
            </a:bodyPr>
            <a:lstStyle/>
            <a:p>
              <a:r>
                <a:rPr lang="en-US" dirty="0">
                  <a:solidFill>
                    <a:srgbClr val="009CE4"/>
                  </a:solidFill>
                </a:rPr>
                <a:t>Data</a:t>
              </a:r>
              <a:endParaRPr lang="en-US" dirty="0"/>
            </a:p>
          </p:txBody>
        </p:sp>
        <p:sp>
          <p:nvSpPr>
            <p:cNvPr id="26" name="Rectangle 25">
              <a:extLst>
                <a:ext uri="{FF2B5EF4-FFF2-40B4-BE49-F238E27FC236}">
                  <a16:creationId xmlns:a16="http://schemas.microsoft.com/office/drawing/2014/main" id="{60A219F2-42F9-3B49-87F0-6A060D309D6D}"/>
                </a:ext>
              </a:extLst>
            </p:cNvPr>
            <p:cNvSpPr/>
            <p:nvPr/>
          </p:nvSpPr>
          <p:spPr>
            <a:xfrm>
              <a:off x="485592" y="3277464"/>
              <a:ext cx="787395" cy="369332"/>
            </a:xfrm>
            <a:prstGeom prst="rect">
              <a:avLst/>
            </a:prstGeom>
          </p:spPr>
          <p:txBody>
            <a:bodyPr wrap="none">
              <a:spAutoFit/>
            </a:bodyPr>
            <a:lstStyle/>
            <a:p>
              <a:r>
                <a:rPr lang="en-US" dirty="0">
                  <a:solidFill>
                    <a:srgbClr val="009CE4"/>
                  </a:solidFill>
                </a:rPr>
                <a:t>Rules</a:t>
              </a:r>
              <a:endParaRPr lang="en-US" dirty="0"/>
            </a:p>
          </p:txBody>
        </p:sp>
        <p:sp>
          <p:nvSpPr>
            <p:cNvPr id="27" name="Rectangle 26">
              <a:extLst>
                <a:ext uri="{FF2B5EF4-FFF2-40B4-BE49-F238E27FC236}">
                  <a16:creationId xmlns:a16="http://schemas.microsoft.com/office/drawing/2014/main" id="{C5BF69CD-ED3D-8743-8B81-769FA598BFBB}"/>
                </a:ext>
              </a:extLst>
            </p:cNvPr>
            <p:cNvSpPr/>
            <p:nvPr/>
          </p:nvSpPr>
          <p:spPr>
            <a:xfrm>
              <a:off x="3768655" y="3206035"/>
              <a:ext cx="1069524" cy="369332"/>
            </a:xfrm>
            <a:prstGeom prst="rect">
              <a:avLst/>
            </a:prstGeom>
          </p:spPr>
          <p:txBody>
            <a:bodyPr wrap="none">
              <a:spAutoFit/>
            </a:bodyPr>
            <a:lstStyle/>
            <a:p>
              <a:r>
                <a:rPr lang="en-US" dirty="0">
                  <a:solidFill>
                    <a:srgbClr val="009CE4"/>
                  </a:solidFill>
                </a:rPr>
                <a:t>Answers</a:t>
              </a:r>
              <a:endParaRPr lang="en-US" dirty="0"/>
            </a:p>
          </p:txBody>
        </p:sp>
      </p:grpSp>
    </p:spTree>
    <p:extLst>
      <p:ext uri="{BB962C8B-B14F-4D97-AF65-F5344CB8AC3E}">
        <p14:creationId xmlns:p14="http://schemas.microsoft.com/office/powerpoint/2010/main" val="129553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B7B12D31-5D3C-D645-8B8A-B31709E99192}"/>
                                            </p:graphicEl>
                                          </p:spTgt>
                                        </p:tgtEl>
                                        <p:attrNameLst>
                                          <p:attrName>style.visibility</p:attrName>
                                        </p:attrNameLst>
                                      </p:cBhvr>
                                      <p:to>
                                        <p:strVal val="visible"/>
                                      </p:to>
                                    </p:set>
                                    <p:animEffect transition="in" filter="fade">
                                      <p:cBhvr>
                                        <p:cTn id="7" dur="500"/>
                                        <p:tgtEl>
                                          <p:spTgt spid="3">
                                            <p:graphicEl>
                                              <a:dgm id="{B7B12D31-5D3C-D645-8B8A-B31709E99192}"/>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graphicEl>
                                              <a:dgm id="{A70B5D8B-9A06-B440-AE55-CEA705532989}"/>
                                            </p:graphicEl>
                                          </p:spTgt>
                                        </p:tgtEl>
                                        <p:attrNameLst>
                                          <p:attrName>style.visibility</p:attrName>
                                        </p:attrNameLst>
                                      </p:cBhvr>
                                      <p:to>
                                        <p:strVal val="visible"/>
                                      </p:to>
                                    </p:set>
                                    <p:animEffect transition="in" filter="fade">
                                      <p:cBhvr>
                                        <p:cTn id="18" dur="500"/>
                                        <p:tgtEl>
                                          <p:spTgt spid="3">
                                            <p:graphicEl>
                                              <a:dgm id="{A70B5D8B-9A06-B440-AE55-CEA705532989}"/>
                                            </p:graphic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graphicEl>
                                              <a:dgm id="{01C5D250-180A-6542-B9B5-F5D5D1104541}"/>
                                            </p:graphicEl>
                                          </p:spTgt>
                                        </p:tgtEl>
                                        <p:attrNameLst>
                                          <p:attrName>style.visibility</p:attrName>
                                        </p:attrNameLst>
                                      </p:cBhvr>
                                      <p:to>
                                        <p:strVal val="visible"/>
                                      </p:to>
                                    </p:set>
                                    <p:animEffect transition="in" filter="fade">
                                      <p:cBhvr>
                                        <p:cTn id="35" dur="500"/>
                                        <p:tgtEl>
                                          <p:spTgt spid="3">
                                            <p:graphicEl>
                                              <a:dgm id="{01C5D250-180A-6542-B9B5-F5D5D110454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7797-3F4B-5B48-95F0-761AABA2FDA7}"/>
              </a:ext>
            </a:extLst>
          </p:cNvPr>
          <p:cNvSpPr>
            <a:spLocks noGrp="1"/>
          </p:cNvSpPr>
          <p:nvPr>
            <p:ph type="title"/>
          </p:nvPr>
        </p:nvSpPr>
        <p:spPr/>
        <p:txBody>
          <a:bodyPr/>
          <a:lstStyle/>
          <a:p>
            <a:pPr algn="ctr"/>
            <a:r>
              <a:rPr lang="en-US" dirty="0"/>
              <a:t>Model Training Lab</a:t>
            </a:r>
            <a:br>
              <a:rPr lang="en-US" dirty="0"/>
            </a:br>
            <a:r>
              <a:rPr lang="en-US" sz="1500" i="1" dirty="0">
                <a:solidFill>
                  <a:schemeClr val="accent2">
                    <a:lumMod val="40000"/>
                    <a:lumOff val="60000"/>
                  </a:schemeClr>
                </a:solidFill>
              </a:rPr>
              <a:t>https://</a:t>
            </a:r>
            <a:r>
              <a:rPr lang="en-US" sz="1500" i="1" dirty="0" err="1">
                <a:solidFill>
                  <a:schemeClr val="accent2">
                    <a:lumMod val="40000"/>
                    <a:lumOff val="60000"/>
                  </a:schemeClr>
                </a:solidFill>
              </a:rPr>
              <a:t>github.com</a:t>
            </a:r>
            <a:r>
              <a:rPr lang="en-US" sz="1500" i="1" dirty="0">
                <a:solidFill>
                  <a:schemeClr val="accent2">
                    <a:lumMod val="40000"/>
                    <a:lumOff val="60000"/>
                  </a:schemeClr>
                </a:solidFill>
              </a:rPr>
              <a:t>/</a:t>
            </a:r>
            <a:r>
              <a:rPr lang="en-US" sz="1500" i="1" dirty="0" err="1">
                <a:solidFill>
                  <a:schemeClr val="accent2">
                    <a:lumMod val="40000"/>
                    <a:lumOff val="60000"/>
                  </a:schemeClr>
                </a:solidFill>
              </a:rPr>
              <a:t>TalkAI</a:t>
            </a:r>
            <a:r>
              <a:rPr lang="en-US" sz="1500" i="1" dirty="0">
                <a:solidFill>
                  <a:schemeClr val="accent2">
                    <a:lumMod val="40000"/>
                    <a:lumOff val="60000"/>
                  </a:schemeClr>
                </a:solidFill>
              </a:rPr>
              <a:t>/apache-mxnet-odsc-2018/tree/master/part1_basics_mlp_cnn/lab</a:t>
            </a:r>
          </a:p>
        </p:txBody>
      </p:sp>
    </p:spTree>
    <p:extLst>
      <p:ext uri="{BB962C8B-B14F-4D97-AF65-F5344CB8AC3E}">
        <p14:creationId xmlns:p14="http://schemas.microsoft.com/office/powerpoint/2010/main" val="326118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97BDCD1E-2F05-C142-B895-A11383E80550}"/>
              </a:ext>
            </a:extLst>
          </p:cNvPr>
          <p:cNvGrpSpPr/>
          <p:nvPr/>
        </p:nvGrpSpPr>
        <p:grpSpPr>
          <a:xfrm>
            <a:off x="973442" y="2634955"/>
            <a:ext cx="2241755" cy="865238"/>
            <a:chOff x="1179871" y="1012723"/>
            <a:chExt cx="2241755" cy="865238"/>
          </a:xfrm>
          <a:solidFill>
            <a:schemeClr val="tx2">
              <a:lumMod val="50000"/>
            </a:schemeClr>
          </a:solidFill>
        </p:grpSpPr>
        <p:sp>
          <p:nvSpPr>
            <p:cNvPr id="55" name="Rectangle 54">
              <a:extLst>
                <a:ext uri="{FF2B5EF4-FFF2-40B4-BE49-F238E27FC236}">
                  <a16:creationId xmlns:a16="http://schemas.microsoft.com/office/drawing/2014/main" id="{BC5D9073-6A95-3442-953A-DDD720517CBC}"/>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B39F6996-7607-EA46-867E-A5C28B09EBB5}"/>
                </a:ext>
              </a:extLst>
            </p:cNvPr>
            <p:cNvSpPr txBox="1"/>
            <p:nvPr/>
          </p:nvSpPr>
          <p:spPr>
            <a:xfrm>
              <a:off x="1297856" y="1223803"/>
              <a:ext cx="2005781" cy="369332"/>
            </a:xfrm>
            <a:prstGeom prst="rect">
              <a:avLst/>
            </a:prstGeom>
            <a:grpFill/>
            <a:ln>
              <a:noFill/>
            </a:ln>
          </p:spPr>
          <p:txBody>
            <a:bodyPr wrap="square" rtlCol="0">
              <a:spAutoFit/>
            </a:bodyPr>
            <a:lstStyle/>
            <a:p>
              <a:pPr algn="ctr"/>
              <a:endParaRPr lang="en-US" dirty="0">
                <a:solidFill>
                  <a:schemeClr val="accent1"/>
                </a:solidFill>
              </a:endParaRPr>
            </a:p>
          </p:txBody>
        </p:sp>
      </p:grpSp>
      <p:grpSp>
        <p:nvGrpSpPr>
          <p:cNvPr id="49" name="Group 48">
            <a:extLst>
              <a:ext uri="{FF2B5EF4-FFF2-40B4-BE49-F238E27FC236}">
                <a16:creationId xmlns:a16="http://schemas.microsoft.com/office/drawing/2014/main" id="{50A51B0A-7FFB-FB45-A14B-07DD5B00A1B1}"/>
              </a:ext>
            </a:extLst>
          </p:cNvPr>
          <p:cNvGrpSpPr/>
          <p:nvPr/>
        </p:nvGrpSpPr>
        <p:grpSpPr>
          <a:xfrm>
            <a:off x="1099290" y="2774844"/>
            <a:ext cx="2241755" cy="865238"/>
            <a:chOff x="1179871" y="1012723"/>
            <a:chExt cx="2241755" cy="865238"/>
          </a:xfrm>
          <a:solidFill>
            <a:schemeClr val="tx2">
              <a:lumMod val="50000"/>
            </a:schemeClr>
          </a:solidFill>
        </p:grpSpPr>
        <p:sp>
          <p:nvSpPr>
            <p:cNvPr id="50" name="Rectangle 49">
              <a:extLst>
                <a:ext uri="{FF2B5EF4-FFF2-40B4-BE49-F238E27FC236}">
                  <a16:creationId xmlns:a16="http://schemas.microsoft.com/office/drawing/2014/main" id="{F18214AA-891A-A04E-AB72-F45148672C7B}"/>
                </a:ext>
              </a:extLst>
            </p:cNvPr>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22361B68-B74E-1F43-AA65-82805C6E8AA3}"/>
                </a:ext>
              </a:extLst>
            </p:cNvPr>
            <p:cNvSpPr txBox="1"/>
            <p:nvPr/>
          </p:nvSpPr>
          <p:spPr>
            <a:xfrm>
              <a:off x="1297856" y="1223803"/>
              <a:ext cx="2005781" cy="369332"/>
            </a:xfrm>
            <a:prstGeom prst="rect">
              <a:avLst/>
            </a:prstGeom>
            <a:grpFill/>
            <a:ln>
              <a:noFill/>
            </a:ln>
          </p:spPr>
          <p:txBody>
            <a:bodyPr wrap="square" rtlCol="0">
              <a:spAutoFit/>
            </a:bodyPr>
            <a:lstStyle/>
            <a:p>
              <a:pPr algn="ctr"/>
              <a:endParaRPr lang="en-US" dirty="0">
                <a:solidFill>
                  <a:schemeClr val="accent1"/>
                </a:solidFill>
              </a:endParaRPr>
            </a:p>
          </p:txBody>
        </p:sp>
      </p:grpSp>
      <p:grpSp>
        <p:nvGrpSpPr>
          <p:cNvPr id="69" name="Group 68"/>
          <p:cNvGrpSpPr/>
          <p:nvPr/>
        </p:nvGrpSpPr>
        <p:grpSpPr>
          <a:xfrm>
            <a:off x="3451013" y="3245989"/>
            <a:ext cx="2426761" cy="240084"/>
            <a:chOff x="3608435" y="1986827"/>
            <a:chExt cx="2426761" cy="240084"/>
          </a:xfrm>
        </p:grpSpPr>
        <p:sp>
          <p:nvSpPr>
            <p:cNvPr id="57" name="Oval 56"/>
            <p:cNvSpPr/>
            <p:nvPr/>
          </p:nvSpPr>
          <p:spPr>
            <a:xfrm>
              <a:off x="5820698" y="1986827"/>
              <a:ext cx="214498" cy="240084"/>
            </a:xfrm>
            <a:prstGeom prst="ellipse">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1" name="Straight Connector 60"/>
            <p:cNvCxnSpPr/>
            <p:nvPr/>
          </p:nvCxnSpPr>
          <p:spPr>
            <a:xfrm>
              <a:off x="3608435" y="2092477"/>
              <a:ext cx="2222094" cy="14392"/>
            </a:xfrm>
            <a:prstGeom prst="line">
              <a:avLst/>
            </a:prstGeom>
            <a:ln>
              <a:solidFill>
                <a:srgbClr val="009CE4"/>
              </a:solidFill>
            </a:ln>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1202076" y="901994"/>
            <a:ext cx="2248937" cy="1050374"/>
            <a:chOff x="1179870" y="294967"/>
            <a:chExt cx="2241755" cy="585329"/>
          </a:xfrm>
        </p:grpSpPr>
        <p:sp>
          <p:nvSpPr>
            <p:cNvPr id="26" name="TextBox 25"/>
            <p:cNvSpPr txBox="1"/>
            <p:nvPr/>
          </p:nvSpPr>
          <p:spPr>
            <a:xfrm>
              <a:off x="2300747" y="468493"/>
              <a:ext cx="968800" cy="222964"/>
            </a:xfrm>
            <a:prstGeom prst="rect">
              <a:avLst/>
            </a:prstGeom>
            <a:noFill/>
            <a:ln>
              <a:noFill/>
            </a:ln>
          </p:spPr>
          <p:txBody>
            <a:bodyPr wrap="square" rtlCol="0" anchor="ctr">
              <a:spAutoFit/>
            </a:bodyPr>
            <a:lstStyle/>
            <a:p>
              <a:pPr algn="ctr"/>
              <a:r>
                <a:rPr lang="en-US" sz="2000" dirty="0">
                  <a:solidFill>
                    <a:srgbClr val="009CE4"/>
                  </a:solidFill>
                  <a:latin typeface="Amazon Ember" panose="020B0603020204020204" pitchFamily="34" charset="0"/>
                  <a:ea typeface="Amazon Ember" panose="020B0603020204020204" pitchFamily="34" charset="0"/>
                  <a:cs typeface="Amazon Ember" panose="020B0603020204020204" pitchFamily="34" charset="0"/>
                </a:rPr>
                <a:t>Model</a:t>
              </a:r>
            </a:p>
          </p:txBody>
        </p:sp>
        <p:sp>
          <p:nvSpPr>
            <p:cNvPr id="27" name="Rectangle 26"/>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4" name="Group 33"/>
          <p:cNvGrpSpPr/>
          <p:nvPr/>
        </p:nvGrpSpPr>
        <p:grpSpPr>
          <a:xfrm>
            <a:off x="1224457" y="2958082"/>
            <a:ext cx="2241755" cy="865238"/>
            <a:chOff x="1179871" y="1012723"/>
            <a:chExt cx="2241755" cy="865238"/>
          </a:xfrm>
          <a:solidFill>
            <a:schemeClr val="tx2">
              <a:lumMod val="50000"/>
            </a:schemeClr>
          </a:solidFill>
        </p:grpSpPr>
        <p:sp>
          <p:nvSpPr>
            <p:cNvPr id="35" name="Rectangle 34"/>
            <p:cNvSpPr/>
            <p:nvPr/>
          </p:nvSpPr>
          <p:spPr>
            <a:xfrm>
              <a:off x="1179871" y="1012723"/>
              <a:ext cx="2241755" cy="865238"/>
            </a:xfrm>
            <a:prstGeom prst="rect">
              <a:avLst/>
            </a:prstGeom>
            <a:grp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TextBox 35"/>
            <p:cNvSpPr txBox="1"/>
            <p:nvPr/>
          </p:nvSpPr>
          <p:spPr>
            <a:xfrm>
              <a:off x="1297856" y="1223803"/>
              <a:ext cx="2005781" cy="400110"/>
            </a:xfrm>
            <a:prstGeom prst="rect">
              <a:avLst/>
            </a:prstGeom>
            <a:grpFill/>
            <a:ln>
              <a:noFill/>
            </a:ln>
          </p:spPr>
          <p:txBody>
            <a:bodyPr wrap="square" rtlCol="0">
              <a:spAutoFit/>
            </a:bodyPr>
            <a:lstStyle/>
            <a:p>
              <a:pPr algn="ctr"/>
              <a:r>
                <a:rPr lang="en-US" sz="2000" dirty="0">
                  <a:solidFill>
                    <a:srgbClr val="009CE4"/>
                  </a:solidFill>
                </a:rPr>
                <a:t>Model Server</a:t>
              </a:r>
            </a:p>
          </p:txBody>
        </p:sp>
      </p:grpSp>
      <p:grpSp>
        <p:nvGrpSpPr>
          <p:cNvPr id="37" name="Group 36"/>
          <p:cNvGrpSpPr/>
          <p:nvPr/>
        </p:nvGrpSpPr>
        <p:grpSpPr>
          <a:xfrm>
            <a:off x="6253311" y="2202117"/>
            <a:ext cx="1071717" cy="585329"/>
            <a:chOff x="1179870" y="294967"/>
            <a:chExt cx="2241755" cy="585329"/>
          </a:xfrm>
        </p:grpSpPr>
        <p:sp>
          <p:nvSpPr>
            <p:cNvPr id="38" name="TextBox 37"/>
            <p:cNvSpPr txBox="1"/>
            <p:nvPr/>
          </p:nvSpPr>
          <p:spPr>
            <a:xfrm>
              <a:off x="1307688" y="383701"/>
              <a:ext cx="2005781" cy="400110"/>
            </a:xfrm>
            <a:prstGeom prst="rect">
              <a:avLst/>
            </a:prstGeom>
            <a:noFill/>
            <a:ln>
              <a:noFill/>
            </a:ln>
          </p:spPr>
          <p:txBody>
            <a:bodyPr wrap="square" rtlCol="0">
              <a:spAutoFit/>
            </a:bodyPr>
            <a:lstStyle/>
            <a:p>
              <a:pPr algn="ctr"/>
              <a:r>
                <a:rPr lang="en-US" sz="2000" dirty="0">
                  <a:solidFill>
                    <a:srgbClr val="009CE4"/>
                  </a:solidFill>
                </a:rPr>
                <a:t>Mobile</a:t>
              </a:r>
              <a:endParaRPr lang="en-US" dirty="0">
                <a:solidFill>
                  <a:srgbClr val="009CE4"/>
                </a:solidFill>
              </a:endParaRPr>
            </a:p>
          </p:txBody>
        </p:sp>
        <p:sp>
          <p:nvSpPr>
            <p:cNvPr id="39" name="Rectangle 38"/>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0" name="Group 39"/>
          <p:cNvGrpSpPr/>
          <p:nvPr/>
        </p:nvGrpSpPr>
        <p:grpSpPr>
          <a:xfrm>
            <a:off x="6789169" y="3079953"/>
            <a:ext cx="1420766" cy="585329"/>
            <a:chOff x="1179870" y="294967"/>
            <a:chExt cx="2241755" cy="585329"/>
          </a:xfrm>
        </p:grpSpPr>
        <p:sp>
          <p:nvSpPr>
            <p:cNvPr id="41" name="TextBox 40"/>
            <p:cNvSpPr txBox="1"/>
            <p:nvPr/>
          </p:nvSpPr>
          <p:spPr>
            <a:xfrm>
              <a:off x="1297857" y="366597"/>
              <a:ext cx="2005781" cy="400110"/>
            </a:xfrm>
            <a:prstGeom prst="rect">
              <a:avLst/>
            </a:prstGeom>
            <a:noFill/>
            <a:ln>
              <a:noFill/>
            </a:ln>
          </p:spPr>
          <p:txBody>
            <a:bodyPr wrap="square" rtlCol="0">
              <a:spAutoFit/>
            </a:bodyPr>
            <a:lstStyle/>
            <a:p>
              <a:pPr algn="ctr"/>
              <a:r>
                <a:rPr lang="en-US" sz="2000" dirty="0">
                  <a:solidFill>
                    <a:srgbClr val="009CE4"/>
                  </a:solidFill>
                </a:rPr>
                <a:t>Desktop</a:t>
              </a:r>
            </a:p>
          </p:txBody>
        </p:sp>
        <p:sp>
          <p:nvSpPr>
            <p:cNvPr id="42" name="Rectangle 41"/>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3" name="Group 42"/>
          <p:cNvGrpSpPr/>
          <p:nvPr/>
        </p:nvGrpSpPr>
        <p:grpSpPr>
          <a:xfrm>
            <a:off x="6253310" y="3957637"/>
            <a:ext cx="1071717" cy="632919"/>
            <a:chOff x="1179870" y="294967"/>
            <a:chExt cx="2241755" cy="585329"/>
          </a:xfrm>
        </p:grpSpPr>
        <p:sp>
          <p:nvSpPr>
            <p:cNvPr id="44" name="TextBox 43"/>
            <p:cNvSpPr txBox="1"/>
            <p:nvPr/>
          </p:nvSpPr>
          <p:spPr>
            <a:xfrm>
              <a:off x="1307690" y="402618"/>
              <a:ext cx="2005781" cy="370025"/>
            </a:xfrm>
            <a:prstGeom prst="rect">
              <a:avLst/>
            </a:prstGeom>
            <a:noFill/>
            <a:ln>
              <a:noFill/>
            </a:ln>
          </p:spPr>
          <p:txBody>
            <a:bodyPr wrap="square" rtlCol="0">
              <a:spAutoFit/>
            </a:bodyPr>
            <a:lstStyle/>
            <a:p>
              <a:pPr algn="ctr"/>
              <a:r>
                <a:rPr lang="en-US" sz="2000" dirty="0" err="1">
                  <a:solidFill>
                    <a:srgbClr val="009CE4"/>
                  </a:solidFill>
                </a:rPr>
                <a:t>IoT</a:t>
              </a:r>
              <a:endParaRPr lang="en-US" sz="2000" dirty="0">
                <a:solidFill>
                  <a:srgbClr val="009CE4"/>
                </a:solidFill>
              </a:endParaRPr>
            </a:p>
          </p:txBody>
        </p:sp>
        <p:sp>
          <p:nvSpPr>
            <p:cNvPr id="45" name="Rectangle 44"/>
            <p:cNvSpPr/>
            <p:nvPr/>
          </p:nvSpPr>
          <p:spPr>
            <a:xfrm>
              <a:off x="1179870" y="294967"/>
              <a:ext cx="2241755" cy="585329"/>
            </a:xfrm>
            <a:prstGeom prst="rect">
              <a:avLst/>
            </a:prstGeom>
            <a:no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47" name="Straight Arrow Connector 46"/>
          <p:cNvCxnSpPr>
            <a:cxnSpLocks/>
            <a:stCxn id="35" idx="0"/>
            <a:endCxn id="27" idx="2"/>
          </p:cNvCxnSpPr>
          <p:nvPr/>
        </p:nvCxnSpPr>
        <p:spPr>
          <a:xfrm flipH="1" flipV="1">
            <a:off x="2326545" y="1952368"/>
            <a:ext cx="18790" cy="1005714"/>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cxnSpLocks/>
            <a:stCxn id="39" idx="1"/>
          </p:cNvCxnSpPr>
          <p:nvPr/>
        </p:nvCxnSpPr>
        <p:spPr>
          <a:xfrm flipH="1">
            <a:off x="5859119" y="2494782"/>
            <a:ext cx="394192" cy="621392"/>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2" idx="1"/>
          </p:cNvCxnSpPr>
          <p:nvPr/>
        </p:nvCxnSpPr>
        <p:spPr>
          <a:xfrm flipH="1" flipV="1">
            <a:off x="5973784" y="3372465"/>
            <a:ext cx="815385" cy="153"/>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cxnSpLocks/>
            <a:stCxn id="45" idx="1"/>
          </p:cNvCxnSpPr>
          <p:nvPr/>
        </p:nvCxnSpPr>
        <p:spPr>
          <a:xfrm flipH="1" flipV="1">
            <a:off x="5877774" y="3652684"/>
            <a:ext cx="375536" cy="621413"/>
          </a:xfrm>
          <a:prstGeom prst="straightConnector1">
            <a:avLst/>
          </a:prstGeom>
          <a:ln>
            <a:solidFill>
              <a:srgbClr val="009CE4"/>
            </a:solidFill>
            <a:tailEnd type="triangle"/>
          </a:ln>
        </p:spPr>
        <p:style>
          <a:lnRef idx="2">
            <a:schemeClr val="accent1"/>
          </a:lnRef>
          <a:fillRef idx="0">
            <a:schemeClr val="accent1"/>
          </a:fillRef>
          <a:effectRef idx="1">
            <a:schemeClr val="accent1"/>
          </a:effectRef>
          <a:fontRef idx="minor">
            <a:schemeClr val="tx1"/>
          </a:fontRef>
        </p:style>
      </p:cxnSp>
      <p:sp>
        <p:nvSpPr>
          <p:cNvPr id="23" name="Cloud 22"/>
          <p:cNvSpPr/>
          <p:nvPr/>
        </p:nvSpPr>
        <p:spPr>
          <a:xfrm>
            <a:off x="3758914" y="2911645"/>
            <a:ext cx="1689433" cy="879987"/>
          </a:xfrm>
          <a:prstGeom prst="cloud">
            <a:avLst/>
          </a:prstGeom>
          <a:solidFill>
            <a:schemeClr val="tx1">
              <a:lumMod val="75000"/>
            </a:schemeClr>
          </a:solidFill>
          <a:ln>
            <a:solidFill>
              <a:srgbClr val="009C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rgbClr val="009CE4"/>
                </a:solidFill>
              </a:rPr>
              <a:t>Internet</a:t>
            </a:r>
            <a:endParaRPr lang="en-US" dirty="0">
              <a:solidFill>
                <a:srgbClr val="009CE4"/>
              </a:solidFill>
            </a:endParaRPr>
          </a:p>
        </p:txBody>
      </p:sp>
      <p:sp>
        <p:nvSpPr>
          <p:cNvPr id="46" name="Title 1">
            <a:extLst>
              <a:ext uri="{FF2B5EF4-FFF2-40B4-BE49-F238E27FC236}">
                <a16:creationId xmlns:a16="http://schemas.microsoft.com/office/drawing/2014/main" id="{E7725CA7-A43A-0849-906A-2AC92E33061D}"/>
              </a:ext>
            </a:extLst>
          </p:cNvPr>
          <p:cNvSpPr txBox="1">
            <a:spLocks/>
          </p:cNvSpPr>
          <p:nvPr/>
        </p:nvSpPr>
        <p:spPr>
          <a:xfrm>
            <a:off x="336788" y="114935"/>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So what does a deployed model looks like?</a:t>
            </a:r>
          </a:p>
        </p:txBody>
      </p:sp>
      <p:pic>
        <p:nvPicPr>
          <p:cNvPr id="6" name="Picture 5">
            <a:extLst>
              <a:ext uri="{FF2B5EF4-FFF2-40B4-BE49-F238E27FC236}">
                <a16:creationId xmlns:a16="http://schemas.microsoft.com/office/drawing/2014/main" id="{40977523-726E-0946-A12A-C87BFED44636}"/>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1290487" y="989724"/>
            <a:ext cx="973047" cy="839553"/>
          </a:xfrm>
          <a:prstGeom prst="rect">
            <a:avLst/>
          </a:prstGeom>
        </p:spPr>
      </p:pic>
    </p:spTree>
    <p:extLst>
      <p:ext uri="{BB962C8B-B14F-4D97-AF65-F5344CB8AC3E}">
        <p14:creationId xmlns:p14="http://schemas.microsoft.com/office/powerpoint/2010/main" val="239979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fade">
                                      <p:cBhvr>
                                        <p:cTn id="26" dur="500"/>
                                        <p:tgtEl>
                                          <p:spTgt spid="6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10"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10"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par>
                                <p:cTn id="45" presetID="10"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4532672" y="167149"/>
          <a:ext cx="4080386" cy="4493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p:cNvSpPr>
            <a:spLocks noGrp="1"/>
          </p:cNvSpPr>
          <p:nvPr>
            <p:ph type="title"/>
          </p:nvPr>
        </p:nvSpPr>
        <p:spPr>
          <a:xfrm>
            <a:off x="715108" y="1474993"/>
            <a:ext cx="3587262" cy="2041930"/>
          </a:xfrm>
        </p:spPr>
        <p:txBody>
          <a:bodyPr anchor="ctr"/>
          <a:lstStyle/>
          <a:p>
            <a:pPr algn="ctr"/>
            <a:r>
              <a:rPr lang="en-US" sz="2400" dirty="0"/>
              <a:t>The Undifferentiated Heavy Lifting of </a:t>
            </a:r>
            <a:br>
              <a:rPr lang="en-US" sz="2400" dirty="0"/>
            </a:br>
            <a:r>
              <a:rPr lang="en-US" sz="2400" dirty="0"/>
              <a:t>Model Serving</a:t>
            </a:r>
          </a:p>
        </p:txBody>
      </p:sp>
      <p:grpSp>
        <p:nvGrpSpPr>
          <p:cNvPr id="4" name="Group 3">
            <a:extLst>
              <a:ext uri="{FF2B5EF4-FFF2-40B4-BE49-F238E27FC236}">
                <a16:creationId xmlns:a16="http://schemas.microsoft.com/office/drawing/2014/main" id="{01B36658-7188-0A4B-BE6A-7200E90A0389}"/>
              </a:ext>
            </a:extLst>
          </p:cNvPr>
          <p:cNvGrpSpPr/>
          <p:nvPr/>
        </p:nvGrpSpPr>
        <p:grpSpPr>
          <a:xfrm>
            <a:off x="1039479" y="1066716"/>
            <a:ext cx="3159559" cy="3072798"/>
            <a:chOff x="4913900" y="1533829"/>
            <a:chExt cx="2271252" cy="2200246"/>
          </a:xfrm>
        </p:grpSpPr>
        <p:pic>
          <p:nvPicPr>
            <p:cNvPr id="5" name="Picture 4">
              <a:extLst>
                <a:ext uri="{FF2B5EF4-FFF2-40B4-BE49-F238E27FC236}">
                  <a16:creationId xmlns:a16="http://schemas.microsoft.com/office/drawing/2014/main" id="{4F7619C9-8D53-D540-AE5C-A1B2791F30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39926" y="1533829"/>
              <a:ext cx="1193907" cy="1193907"/>
            </a:xfrm>
            <a:prstGeom prst="rect">
              <a:avLst/>
            </a:prstGeom>
          </p:spPr>
        </p:pic>
        <p:sp>
          <p:nvSpPr>
            <p:cNvPr id="7" name="TextBox 6">
              <a:extLst>
                <a:ext uri="{FF2B5EF4-FFF2-40B4-BE49-F238E27FC236}">
                  <a16:creationId xmlns:a16="http://schemas.microsoft.com/office/drawing/2014/main" id="{3C0F69BB-6AEA-EB4A-B9E7-BE87E537DA53}"/>
                </a:ext>
              </a:extLst>
            </p:cNvPr>
            <p:cNvSpPr txBox="1"/>
            <p:nvPr/>
          </p:nvSpPr>
          <p:spPr>
            <a:xfrm>
              <a:off x="4913900" y="2903078"/>
              <a:ext cx="2271252" cy="830997"/>
            </a:xfrm>
            <a:prstGeom prst="rect">
              <a:avLst/>
            </a:prstGeom>
            <a:noFill/>
          </p:spPr>
          <p:txBody>
            <a:bodyPr wrap="square" rtlCol="0" anchor="ctr">
              <a:spAutoFit/>
            </a:bodyPr>
            <a:lstStyle/>
            <a:p>
              <a:pPr algn="ctr"/>
              <a:r>
                <a:rPr lang="en-US" sz="2400" dirty="0">
                  <a:solidFill>
                    <a:schemeClr val="bg1"/>
                  </a:solidFill>
                  <a:latin typeface="Amazon Ember" charset="0"/>
                  <a:ea typeface="Amazon Ember" charset="0"/>
                  <a:cs typeface="Amazon Ember" charset="0"/>
                </a:rPr>
                <a:t>Model Server for </a:t>
              </a:r>
              <a:r>
                <a:rPr lang="en-US" sz="2400" dirty="0" err="1">
                  <a:solidFill>
                    <a:schemeClr val="bg1"/>
                  </a:solidFill>
                  <a:latin typeface="Amazon Ember" charset="0"/>
                  <a:ea typeface="Amazon Ember" charset="0"/>
                  <a:cs typeface="Amazon Ember" charset="0"/>
                </a:rPr>
                <a:t>MXNet</a:t>
              </a:r>
              <a:endParaRPr lang="en-US" sz="2400" dirty="0">
                <a:solidFill>
                  <a:schemeClr val="bg1"/>
                </a:solidFill>
              </a:endParaRPr>
            </a:p>
          </p:txBody>
        </p:sp>
      </p:grpSp>
    </p:spTree>
    <p:extLst>
      <p:ext uri="{BB962C8B-B14F-4D97-AF65-F5344CB8AC3E}">
        <p14:creationId xmlns:p14="http://schemas.microsoft.com/office/powerpoint/2010/main" val="201003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FBA74F57-1EFD-AB49-A915-E84564474A3B}"/>
                                            </p:graphicEl>
                                          </p:spTgt>
                                        </p:tgtEl>
                                        <p:attrNameLst>
                                          <p:attrName>style.visibility</p:attrName>
                                        </p:attrNameLst>
                                      </p:cBhvr>
                                      <p:to>
                                        <p:strVal val="visible"/>
                                      </p:to>
                                    </p:set>
                                    <p:animEffect transition="in" filter="fade">
                                      <p:cBhvr>
                                        <p:cTn id="7" dur="500"/>
                                        <p:tgtEl>
                                          <p:spTgt spid="6">
                                            <p:graphicEl>
                                              <a:dgm id="{FBA74F57-1EFD-AB49-A915-E84564474A3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3F6D4A8D-9AE1-274B-83C0-5134F90457C8}"/>
                                            </p:graphicEl>
                                          </p:spTgt>
                                        </p:tgtEl>
                                        <p:attrNameLst>
                                          <p:attrName>style.visibility</p:attrName>
                                        </p:attrNameLst>
                                      </p:cBhvr>
                                      <p:to>
                                        <p:strVal val="visible"/>
                                      </p:to>
                                    </p:set>
                                    <p:animEffect transition="in" filter="fade">
                                      <p:cBhvr>
                                        <p:cTn id="10" dur="500"/>
                                        <p:tgtEl>
                                          <p:spTgt spid="6">
                                            <p:graphicEl>
                                              <a:dgm id="{3F6D4A8D-9AE1-274B-83C0-5134F90457C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08055874-952F-EA4B-A7EA-82B1E3512F60}"/>
                                            </p:graphicEl>
                                          </p:spTgt>
                                        </p:tgtEl>
                                        <p:attrNameLst>
                                          <p:attrName>style.visibility</p:attrName>
                                        </p:attrNameLst>
                                      </p:cBhvr>
                                      <p:to>
                                        <p:strVal val="visible"/>
                                      </p:to>
                                    </p:set>
                                    <p:animEffect transition="in" filter="fade">
                                      <p:cBhvr>
                                        <p:cTn id="13" dur="500"/>
                                        <p:tgtEl>
                                          <p:spTgt spid="6">
                                            <p:graphicEl>
                                              <a:dgm id="{08055874-952F-EA4B-A7EA-82B1E3512F60}"/>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graphicEl>
                                              <a:dgm id="{9420F19B-6A7B-1440-B111-ACC528AF527F}"/>
                                            </p:graphicEl>
                                          </p:spTgt>
                                        </p:tgtEl>
                                        <p:attrNameLst>
                                          <p:attrName>style.visibility</p:attrName>
                                        </p:attrNameLst>
                                      </p:cBhvr>
                                      <p:to>
                                        <p:strVal val="visible"/>
                                      </p:to>
                                    </p:set>
                                    <p:animEffect transition="in" filter="fade">
                                      <p:cBhvr>
                                        <p:cTn id="18" dur="500"/>
                                        <p:tgtEl>
                                          <p:spTgt spid="6">
                                            <p:graphicEl>
                                              <a:dgm id="{9420F19B-6A7B-1440-B111-ACC528AF527F}"/>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E2EA1E36-C7B2-8848-B715-D569AD0E786B}"/>
                                            </p:graphicEl>
                                          </p:spTgt>
                                        </p:tgtEl>
                                        <p:attrNameLst>
                                          <p:attrName>style.visibility</p:attrName>
                                        </p:attrNameLst>
                                      </p:cBhvr>
                                      <p:to>
                                        <p:strVal val="visible"/>
                                      </p:to>
                                    </p:set>
                                    <p:animEffect transition="in" filter="fade">
                                      <p:cBhvr>
                                        <p:cTn id="21" dur="500"/>
                                        <p:tgtEl>
                                          <p:spTgt spid="6">
                                            <p:graphicEl>
                                              <a:dgm id="{E2EA1E36-C7B2-8848-B715-D569AD0E786B}"/>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graphicEl>
                                              <a:dgm id="{76BA6E6C-DA08-F64D-B35C-25477768E5F9}"/>
                                            </p:graphicEl>
                                          </p:spTgt>
                                        </p:tgtEl>
                                        <p:attrNameLst>
                                          <p:attrName>style.visibility</p:attrName>
                                        </p:attrNameLst>
                                      </p:cBhvr>
                                      <p:to>
                                        <p:strVal val="visible"/>
                                      </p:to>
                                    </p:set>
                                    <p:animEffect transition="in" filter="fade">
                                      <p:cBhvr>
                                        <p:cTn id="26" dur="500"/>
                                        <p:tgtEl>
                                          <p:spTgt spid="6">
                                            <p:graphicEl>
                                              <a:dgm id="{76BA6E6C-DA08-F64D-B35C-25477768E5F9}"/>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graphicEl>
                                              <a:dgm id="{A005FC4A-CD07-AF48-8A1F-D4A70ED8FD61}"/>
                                            </p:graphicEl>
                                          </p:spTgt>
                                        </p:tgtEl>
                                        <p:attrNameLst>
                                          <p:attrName>style.visibility</p:attrName>
                                        </p:attrNameLst>
                                      </p:cBhvr>
                                      <p:to>
                                        <p:strVal val="visible"/>
                                      </p:to>
                                    </p:set>
                                    <p:animEffect transition="in" filter="fade">
                                      <p:cBhvr>
                                        <p:cTn id="29" dur="500"/>
                                        <p:tgtEl>
                                          <p:spTgt spid="6">
                                            <p:graphicEl>
                                              <a:dgm id="{A005FC4A-CD07-AF48-8A1F-D4A70ED8FD61}"/>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graphicEl>
                                              <a:dgm id="{B8A522E1-D6D2-ED4A-8EF8-86895D5FF5EF}"/>
                                            </p:graphicEl>
                                          </p:spTgt>
                                        </p:tgtEl>
                                        <p:attrNameLst>
                                          <p:attrName>style.visibility</p:attrName>
                                        </p:attrNameLst>
                                      </p:cBhvr>
                                      <p:to>
                                        <p:strVal val="visible"/>
                                      </p:to>
                                    </p:set>
                                    <p:animEffect transition="in" filter="fade">
                                      <p:cBhvr>
                                        <p:cTn id="34" dur="500"/>
                                        <p:tgtEl>
                                          <p:spTgt spid="6">
                                            <p:graphicEl>
                                              <a:dgm id="{B8A522E1-D6D2-ED4A-8EF8-86895D5FF5EF}"/>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graphicEl>
                                              <a:dgm id="{56E1FF0B-861D-D94F-8F38-FBBBEBCD1D10}"/>
                                            </p:graphicEl>
                                          </p:spTgt>
                                        </p:tgtEl>
                                        <p:attrNameLst>
                                          <p:attrName>style.visibility</p:attrName>
                                        </p:attrNameLst>
                                      </p:cBhvr>
                                      <p:to>
                                        <p:strVal val="visible"/>
                                      </p:to>
                                    </p:set>
                                    <p:animEffect transition="in" filter="fade">
                                      <p:cBhvr>
                                        <p:cTn id="37" dur="500"/>
                                        <p:tgtEl>
                                          <p:spTgt spid="6">
                                            <p:graphicEl>
                                              <a:dgm id="{56E1FF0B-861D-D94F-8F38-FBBBEBCD1D10}"/>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9CB70FF8-63A5-3044-8DFB-667A11431665}"/>
                                            </p:graphicEl>
                                          </p:spTgt>
                                        </p:tgtEl>
                                        <p:attrNameLst>
                                          <p:attrName>style.visibility</p:attrName>
                                        </p:attrNameLst>
                                      </p:cBhvr>
                                      <p:to>
                                        <p:strVal val="visible"/>
                                      </p:to>
                                    </p:set>
                                    <p:animEffect transition="in" filter="fade">
                                      <p:cBhvr>
                                        <p:cTn id="42" dur="500"/>
                                        <p:tgtEl>
                                          <p:spTgt spid="6">
                                            <p:graphicEl>
                                              <a:dgm id="{9CB70FF8-63A5-3044-8DFB-667A11431665}"/>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graphicEl>
                                              <a:dgm id="{32B91823-A7CF-4847-82F8-129D2AA37B1F}"/>
                                            </p:graphicEl>
                                          </p:spTgt>
                                        </p:tgtEl>
                                        <p:attrNameLst>
                                          <p:attrName>style.visibility</p:attrName>
                                        </p:attrNameLst>
                                      </p:cBhvr>
                                      <p:to>
                                        <p:strVal val="visible"/>
                                      </p:to>
                                    </p:set>
                                    <p:animEffect transition="in" filter="fade">
                                      <p:cBhvr>
                                        <p:cTn id="45" dur="500"/>
                                        <p:tgtEl>
                                          <p:spTgt spid="6">
                                            <p:graphicEl>
                                              <a:dgm id="{32B91823-A7CF-4847-82F8-129D2AA37B1F}"/>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graphicEl>
                                              <a:dgm id="{6D23E375-92E4-2F4B-8769-716F31B3EC34}"/>
                                            </p:graphicEl>
                                          </p:spTgt>
                                        </p:tgtEl>
                                        <p:attrNameLst>
                                          <p:attrName>style.visibility</p:attrName>
                                        </p:attrNameLst>
                                      </p:cBhvr>
                                      <p:to>
                                        <p:strVal val="visible"/>
                                      </p:to>
                                    </p:set>
                                    <p:animEffect transition="in" filter="fade">
                                      <p:cBhvr>
                                        <p:cTn id="50" dur="500"/>
                                        <p:tgtEl>
                                          <p:spTgt spid="6">
                                            <p:graphicEl>
                                              <a:dgm id="{6D23E375-92E4-2F4B-8769-716F31B3EC34}"/>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
                                            <p:graphicEl>
                                              <a:dgm id="{A186F144-A66A-D949-9D37-6E057B1E9C72}"/>
                                            </p:graphicEl>
                                          </p:spTgt>
                                        </p:tgtEl>
                                        <p:attrNameLst>
                                          <p:attrName>style.visibility</p:attrName>
                                        </p:attrNameLst>
                                      </p:cBhvr>
                                      <p:to>
                                        <p:strVal val="visible"/>
                                      </p:to>
                                    </p:set>
                                    <p:animEffect transition="in" filter="fade">
                                      <p:cBhvr>
                                        <p:cTn id="53" dur="500"/>
                                        <p:tgtEl>
                                          <p:spTgt spid="6">
                                            <p:graphicEl>
                                              <a:dgm id="{A186F144-A66A-D949-9D37-6E057B1E9C72}"/>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graphicEl>
                                              <a:dgm id="{EEFEDD19-8F0C-A04B-BB29-F848DAE68632}"/>
                                            </p:graphicEl>
                                          </p:spTgt>
                                        </p:tgtEl>
                                        <p:attrNameLst>
                                          <p:attrName>style.visibility</p:attrName>
                                        </p:attrNameLst>
                                      </p:cBhvr>
                                      <p:to>
                                        <p:strVal val="visible"/>
                                      </p:to>
                                    </p:set>
                                    <p:animEffect transition="in" filter="fade">
                                      <p:cBhvr>
                                        <p:cTn id="58" dur="500"/>
                                        <p:tgtEl>
                                          <p:spTgt spid="6">
                                            <p:graphicEl>
                                              <a:dgm id="{EEFEDD19-8F0C-A04B-BB29-F848DAE68632}"/>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graphicEl>
                                              <a:dgm id="{5DB645F8-5D5A-3B49-B81E-921687746961}"/>
                                            </p:graphicEl>
                                          </p:spTgt>
                                        </p:tgtEl>
                                        <p:attrNameLst>
                                          <p:attrName>style.visibility</p:attrName>
                                        </p:attrNameLst>
                                      </p:cBhvr>
                                      <p:to>
                                        <p:strVal val="visible"/>
                                      </p:to>
                                    </p:set>
                                    <p:animEffect transition="in" filter="fade">
                                      <p:cBhvr>
                                        <p:cTn id="61" dur="500"/>
                                        <p:tgtEl>
                                          <p:spTgt spid="6">
                                            <p:graphicEl>
                                              <a:dgm id="{5DB645F8-5D5A-3B49-B81E-921687746961}"/>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0" nodeType="clickEffect">
                                  <p:stCondLst>
                                    <p:cond delay="0"/>
                                  </p:stCondLst>
                                  <p:childTnLst>
                                    <p:animEffect transition="out" filter="fade">
                                      <p:cBhvr>
                                        <p:cTn id="65" dur="500"/>
                                        <p:tgtEl>
                                          <p:spTgt spid="9"/>
                                        </p:tgtEl>
                                      </p:cBhvr>
                                    </p:animEffect>
                                    <p:set>
                                      <p:cBhvr>
                                        <p:cTn id="66" dur="1" fill="hold">
                                          <p:stCondLst>
                                            <p:cond delay="499"/>
                                          </p:stCondLst>
                                        </p:cTn>
                                        <p:tgtEl>
                                          <p:spTgt spid="9"/>
                                        </p:tgtEl>
                                        <p:attrNameLst>
                                          <p:attrName>style.visibility</p:attrName>
                                        </p:attrNameLst>
                                      </p:cBhvr>
                                      <p:to>
                                        <p:strVal val="hidden"/>
                                      </p:to>
                                    </p:se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17" name="Title 1">
            <a:extLst>
              <a:ext uri="{FF2B5EF4-FFF2-40B4-BE49-F238E27FC236}">
                <a16:creationId xmlns:a16="http://schemas.microsoft.com/office/drawing/2014/main" id="{5E749BBA-35B7-4B4A-A0E0-6CF7C024FDDA}"/>
              </a:ext>
            </a:extLst>
          </p:cNvPr>
          <p:cNvSpPr txBox="1">
            <a:spLocks/>
          </p:cNvSpPr>
          <p:nvPr/>
        </p:nvSpPr>
        <p:spPr>
          <a:xfrm>
            <a:off x="631757" y="114934"/>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err="1"/>
              <a:t>MXNet</a:t>
            </a:r>
            <a:r>
              <a:rPr lang="en-US" b="1" dirty="0"/>
              <a:t> Model Server</a:t>
            </a:r>
          </a:p>
        </p:txBody>
      </p:sp>
      <p:sp>
        <p:nvSpPr>
          <p:cNvPr id="11" name="TextBox 10">
            <a:extLst>
              <a:ext uri="{FF2B5EF4-FFF2-40B4-BE49-F238E27FC236}">
                <a16:creationId xmlns:a16="http://schemas.microsoft.com/office/drawing/2014/main" id="{E102451A-31AB-6E41-BB59-24D451B9EF8E}"/>
              </a:ext>
            </a:extLst>
          </p:cNvPr>
          <p:cNvSpPr txBox="1"/>
          <p:nvPr/>
        </p:nvSpPr>
        <p:spPr>
          <a:xfrm>
            <a:off x="631757" y="1042217"/>
            <a:ext cx="6213886" cy="32775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Machine learning model server</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Serves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MXNet</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and ONNX models</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Automated HTTP endpoints setup</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Auto-scales to all available CPUs and GPUs</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Pre-built and configured containers</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CLI to package model artifacts for serving</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Open source project under AWS Labs</a:t>
            </a:r>
          </a:p>
        </p:txBody>
      </p:sp>
      <p:grpSp>
        <p:nvGrpSpPr>
          <p:cNvPr id="3" name="Group 2">
            <a:extLst>
              <a:ext uri="{FF2B5EF4-FFF2-40B4-BE49-F238E27FC236}">
                <a16:creationId xmlns:a16="http://schemas.microsoft.com/office/drawing/2014/main" id="{C4206B53-457C-8545-B063-24A2B2611E54}"/>
              </a:ext>
            </a:extLst>
          </p:cNvPr>
          <p:cNvGrpSpPr/>
          <p:nvPr/>
        </p:nvGrpSpPr>
        <p:grpSpPr>
          <a:xfrm>
            <a:off x="6290649" y="1394376"/>
            <a:ext cx="2560573" cy="2157390"/>
            <a:chOff x="7139821" y="1704038"/>
            <a:chExt cx="2560573" cy="2157390"/>
          </a:xfrm>
        </p:grpSpPr>
        <p:pic>
          <p:nvPicPr>
            <p:cNvPr id="6" name="Picture 5">
              <a:extLst>
                <a:ext uri="{FF2B5EF4-FFF2-40B4-BE49-F238E27FC236}">
                  <a16:creationId xmlns:a16="http://schemas.microsoft.com/office/drawing/2014/main" id="{89C456EC-72CE-9B40-B977-0482122BA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0223" y="1704038"/>
              <a:ext cx="1605176" cy="1605176"/>
            </a:xfrm>
            <a:prstGeom prst="rect">
              <a:avLst/>
            </a:prstGeom>
          </p:spPr>
        </p:pic>
        <p:sp>
          <p:nvSpPr>
            <p:cNvPr id="2" name="Rectangle 1">
              <a:extLst>
                <a:ext uri="{FF2B5EF4-FFF2-40B4-BE49-F238E27FC236}">
                  <a16:creationId xmlns:a16="http://schemas.microsoft.com/office/drawing/2014/main" id="{E2358D5A-69C3-0040-9E59-513A49CC3E7A}"/>
                </a:ext>
              </a:extLst>
            </p:cNvPr>
            <p:cNvSpPr/>
            <p:nvPr/>
          </p:nvSpPr>
          <p:spPr>
            <a:xfrm>
              <a:off x="7139821" y="3461318"/>
              <a:ext cx="2560573" cy="400110"/>
            </a:xfrm>
            <a:prstGeom prst="rect">
              <a:avLst/>
            </a:prstGeom>
          </p:spPr>
          <p:txBody>
            <a:bodyPr wrap="none">
              <a:spAutoFit/>
            </a:bodyPr>
            <a:lstStyle/>
            <a:p>
              <a:r>
                <a:rPr lang="en-US" sz="2000" dirty="0">
                  <a:hlinkClick r:id="rId5"/>
                </a:rPr>
                <a:t>http://modelserver.io</a:t>
              </a:r>
              <a:r>
                <a:rPr lang="en-US" sz="2000" dirty="0"/>
                <a:t> </a:t>
              </a:r>
            </a:p>
          </p:txBody>
        </p:sp>
      </p:grpSp>
    </p:spTree>
    <p:extLst>
      <p:ext uri="{BB962C8B-B14F-4D97-AF65-F5344CB8AC3E}">
        <p14:creationId xmlns:p14="http://schemas.microsoft.com/office/powerpoint/2010/main" val="70761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5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223CB91-04F2-9743-8B97-5ECAD903A700}"/>
              </a:ext>
            </a:extLst>
          </p:cNvPr>
          <p:cNvSpPr/>
          <p:nvPr/>
        </p:nvSpPr>
        <p:spPr>
          <a:xfrm>
            <a:off x="1450060" y="1192624"/>
            <a:ext cx="1548511" cy="683623"/>
          </a:xfrm>
          <a:prstGeom prst="rect">
            <a:avLst/>
          </a:prstGeom>
          <a:solidFill>
            <a:srgbClr val="009CE4"/>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Trained Network</a:t>
            </a:r>
          </a:p>
        </p:txBody>
      </p:sp>
      <p:cxnSp>
        <p:nvCxnSpPr>
          <p:cNvPr id="10" name="Straight Connector 9">
            <a:extLst>
              <a:ext uri="{FF2B5EF4-FFF2-40B4-BE49-F238E27FC236}">
                <a16:creationId xmlns:a16="http://schemas.microsoft.com/office/drawing/2014/main" id="{62149279-0B73-724D-82E4-D7F339819CD9}"/>
              </a:ext>
            </a:extLst>
          </p:cNvPr>
          <p:cNvCxnSpPr>
            <a:cxnSpLocks/>
          </p:cNvCxnSpPr>
          <p:nvPr/>
        </p:nvCxnSpPr>
        <p:spPr>
          <a:xfrm flipH="1">
            <a:off x="3150971" y="3007206"/>
            <a:ext cx="2178957" cy="0"/>
          </a:xfrm>
          <a:prstGeom prst="line">
            <a:avLst/>
          </a:prstGeom>
          <a:ln>
            <a:headEnd type="arrow" w="med" len="med"/>
            <a:tailEnd type="none" w="med" len="med"/>
          </a:ln>
        </p:spPr>
        <p:style>
          <a:lnRef idx="3">
            <a:schemeClr val="lt1"/>
          </a:lnRef>
          <a:fillRef idx="1">
            <a:schemeClr val="accent3"/>
          </a:fillRef>
          <a:effectRef idx="1">
            <a:schemeClr val="accent3"/>
          </a:effectRef>
          <a:fontRef idx="minor">
            <a:schemeClr val="lt1"/>
          </a:fontRef>
        </p:style>
      </p:cxnSp>
      <p:sp>
        <p:nvSpPr>
          <p:cNvPr id="13" name="Rectangle 12">
            <a:extLst>
              <a:ext uri="{FF2B5EF4-FFF2-40B4-BE49-F238E27FC236}">
                <a16:creationId xmlns:a16="http://schemas.microsoft.com/office/drawing/2014/main" id="{A499CDAA-81F5-1D42-BC0C-C6C830395541}"/>
              </a:ext>
            </a:extLst>
          </p:cNvPr>
          <p:cNvSpPr/>
          <p:nvPr/>
        </p:nvSpPr>
        <p:spPr>
          <a:xfrm>
            <a:off x="1450060" y="2035145"/>
            <a:ext cx="1548511" cy="683623"/>
          </a:xfrm>
          <a:prstGeom prst="rect">
            <a:avLst/>
          </a:prstGeom>
          <a:solidFill>
            <a:srgbClr val="009CE4"/>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Model</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Signature</a:t>
            </a:r>
          </a:p>
        </p:txBody>
      </p:sp>
      <p:sp>
        <p:nvSpPr>
          <p:cNvPr id="14" name="Rectangle 13">
            <a:extLst>
              <a:ext uri="{FF2B5EF4-FFF2-40B4-BE49-F238E27FC236}">
                <a16:creationId xmlns:a16="http://schemas.microsoft.com/office/drawing/2014/main" id="{83E6E934-54DD-6046-B459-F805FFBA290C}"/>
              </a:ext>
            </a:extLst>
          </p:cNvPr>
          <p:cNvSpPr/>
          <p:nvPr/>
        </p:nvSpPr>
        <p:spPr>
          <a:xfrm>
            <a:off x="1454066" y="2874125"/>
            <a:ext cx="1548511" cy="683623"/>
          </a:xfrm>
          <a:prstGeom prst="rect">
            <a:avLst/>
          </a:prstGeom>
          <a:solidFill>
            <a:srgbClr val="009CE4"/>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Custom</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Code</a:t>
            </a:r>
          </a:p>
        </p:txBody>
      </p:sp>
      <p:grpSp>
        <p:nvGrpSpPr>
          <p:cNvPr id="36" name="Group 35">
            <a:extLst>
              <a:ext uri="{FF2B5EF4-FFF2-40B4-BE49-F238E27FC236}">
                <a16:creationId xmlns:a16="http://schemas.microsoft.com/office/drawing/2014/main" id="{5B0520C2-7CD0-6944-B4D1-0083DAF3A24C}"/>
              </a:ext>
            </a:extLst>
          </p:cNvPr>
          <p:cNvGrpSpPr/>
          <p:nvPr/>
        </p:nvGrpSpPr>
        <p:grpSpPr>
          <a:xfrm>
            <a:off x="1450060" y="3713105"/>
            <a:ext cx="1535815" cy="988423"/>
            <a:chOff x="331797" y="2396936"/>
            <a:chExt cx="1535815" cy="988423"/>
          </a:xfrm>
          <a:solidFill>
            <a:srgbClr val="009CE4"/>
          </a:solidFill>
        </p:grpSpPr>
        <p:sp>
          <p:nvSpPr>
            <p:cNvPr id="15" name="Rectangle 14">
              <a:extLst>
                <a:ext uri="{FF2B5EF4-FFF2-40B4-BE49-F238E27FC236}">
                  <a16:creationId xmlns:a16="http://schemas.microsoft.com/office/drawing/2014/main" id="{D77AF272-AB08-7648-B96E-DE27257B5939}"/>
                </a:ext>
              </a:extLst>
            </p:cNvPr>
            <p:cNvSpPr/>
            <p:nvPr/>
          </p:nvSpPr>
          <p:spPr>
            <a:xfrm>
              <a:off x="331797" y="2396936"/>
              <a:ext cx="1231015" cy="683623"/>
            </a:xfrm>
            <a:prstGeom prst="rect">
              <a:avLst/>
            </a:prstGeom>
            <a:grpFill/>
            <a:ln w="25400">
              <a:solidFill>
                <a:srgbClr val="0D2836"/>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ADAE84F-4B81-3042-B045-14EE090B31D0}"/>
                </a:ext>
              </a:extLst>
            </p:cNvPr>
            <p:cNvSpPr/>
            <p:nvPr/>
          </p:nvSpPr>
          <p:spPr>
            <a:xfrm>
              <a:off x="484197" y="2549336"/>
              <a:ext cx="1231015" cy="683623"/>
            </a:xfrm>
            <a:prstGeom prst="rect">
              <a:avLst/>
            </a:prstGeom>
            <a:grpFill/>
            <a:ln w="25400">
              <a:solidFill>
                <a:srgbClr val="0D2836"/>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15300EB-C8AD-824E-92CD-6A24B8E9B9A5}"/>
                </a:ext>
              </a:extLst>
            </p:cNvPr>
            <p:cNvSpPr/>
            <p:nvPr/>
          </p:nvSpPr>
          <p:spPr>
            <a:xfrm>
              <a:off x="636597" y="2701736"/>
              <a:ext cx="1231015" cy="683623"/>
            </a:xfrm>
            <a:prstGeom prst="rect">
              <a:avLst/>
            </a:prstGeom>
            <a:grpFill/>
            <a:ln w="25400">
              <a:solidFill>
                <a:srgbClr val="0D2836"/>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Auxiliary Assets</a:t>
              </a:r>
            </a:p>
          </p:txBody>
        </p:sp>
      </p:grpSp>
      <p:grpSp>
        <p:nvGrpSpPr>
          <p:cNvPr id="37" name="Group 36">
            <a:extLst>
              <a:ext uri="{FF2B5EF4-FFF2-40B4-BE49-F238E27FC236}">
                <a16:creationId xmlns:a16="http://schemas.microsoft.com/office/drawing/2014/main" id="{2CCB86D3-091D-5446-81AF-06961D8A8F32}"/>
              </a:ext>
            </a:extLst>
          </p:cNvPr>
          <p:cNvGrpSpPr/>
          <p:nvPr/>
        </p:nvGrpSpPr>
        <p:grpSpPr>
          <a:xfrm>
            <a:off x="5474041" y="2167624"/>
            <a:ext cx="2414012" cy="1733928"/>
            <a:chOff x="6030097" y="2167624"/>
            <a:chExt cx="2414012" cy="1733928"/>
          </a:xfrm>
          <a:solidFill>
            <a:srgbClr val="009CE4"/>
          </a:solidFill>
        </p:grpSpPr>
        <p:sp>
          <p:nvSpPr>
            <p:cNvPr id="20" name="Rectangle 19">
              <a:extLst>
                <a:ext uri="{FF2B5EF4-FFF2-40B4-BE49-F238E27FC236}">
                  <a16:creationId xmlns:a16="http://schemas.microsoft.com/office/drawing/2014/main" id="{EE4DEA64-3CB4-DA4A-93D6-645B03AB581F}"/>
                </a:ext>
              </a:extLst>
            </p:cNvPr>
            <p:cNvSpPr/>
            <p:nvPr/>
          </p:nvSpPr>
          <p:spPr>
            <a:xfrm>
              <a:off x="6030097" y="2167624"/>
              <a:ext cx="2414012" cy="1733928"/>
            </a:xfrm>
            <a:prstGeom prst="rect">
              <a:avLst/>
            </a:prstGeom>
            <a:grpFill/>
            <a:ln>
              <a:noFill/>
            </a:ln>
          </p:spPr>
          <p:style>
            <a:lnRef idx="3">
              <a:schemeClr val="lt1"/>
            </a:lnRef>
            <a:fillRef idx="1">
              <a:schemeClr val="accent3"/>
            </a:fillRef>
            <a:effectRef idx="1">
              <a:schemeClr val="accent3"/>
            </a:effectRef>
            <a:fontRef idx="minor">
              <a:schemeClr val="lt1"/>
            </a:fontRef>
          </p:style>
          <p:txBody>
            <a:bodyPr rtlCol="0" anchor="t"/>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Model Archive</a:t>
              </a:r>
            </a:p>
          </p:txBody>
        </p:sp>
        <p:sp>
          <p:nvSpPr>
            <p:cNvPr id="21" name="Folded Corner 20">
              <a:extLst>
                <a:ext uri="{FF2B5EF4-FFF2-40B4-BE49-F238E27FC236}">
                  <a16:creationId xmlns:a16="http://schemas.microsoft.com/office/drawing/2014/main" id="{AEA9233B-DE88-7944-B9F3-F7390446508B}"/>
                </a:ext>
              </a:extLst>
            </p:cNvPr>
            <p:cNvSpPr/>
            <p:nvPr/>
          </p:nvSpPr>
          <p:spPr>
            <a:xfrm>
              <a:off x="6345567" y="2854806"/>
              <a:ext cx="503032" cy="486980"/>
            </a:xfrm>
            <a:prstGeom prst="foldedCorner">
              <a:avLst/>
            </a:prstGeom>
            <a:grpFill/>
            <a:ln w="19050">
              <a:solidFill>
                <a:schemeClr val="lt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2" name="Folded Corner 21">
              <a:extLst>
                <a:ext uri="{FF2B5EF4-FFF2-40B4-BE49-F238E27FC236}">
                  <a16:creationId xmlns:a16="http://schemas.microsoft.com/office/drawing/2014/main" id="{A038482C-DF55-A54C-94B8-04CA29D6BF43}"/>
                </a:ext>
              </a:extLst>
            </p:cNvPr>
            <p:cNvSpPr/>
            <p:nvPr/>
          </p:nvSpPr>
          <p:spPr>
            <a:xfrm>
              <a:off x="6497967" y="3007206"/>
              <a:ext cx="503032" cy="486980"/>
            </a:xfrm>
            <a:prstGeom prst="foldedCorner">
              <a:avLst/>
            </a:prstGeom>
            <a:grpFill/>
            <a:ln w="19050">
              <a:solidFill>
                <a:schemeClr val="lt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3" name="Folded Corner 22">
              <a:extLst>
                <a:ext uri="{FF2B5EF4-FFF2-40B4-BE49-F238E27FC236}">
                  <a16:creationId xmlns:a16="http://schemas.microsoft.com/office/drawing/2014/main" id="{26E3E518-FC95-A048-B639-E34046B18379}"/>
                </a:ext>
              </a:extLst>
            </p:cNvPr>
            <p:cNvSpPr/>
            <p:nvPr/>
          </p:nvSpPr>
          <p:spPr>
            <a:xfrm>
              <a:off x="6650367" y="3159606"/>
              <a:ext cx="503032" cy="486980"/>
            </a:xfrm>
            <a:prstGeom prst="foldedCorner">
              <a:avLst/>
            </a:prstGeom>
            <a:grpFill/>
            <a:ln w="19050">
              <a:solidFill>
                <a:schemeClr val="lt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4" name="Folded Corner 23">
              <a:extLst>
                <a:ext uri="{FF2B5EF4-FFF2-40B4-BE49-F238E27FC236}">
                  <a16:creationId xmlns:a16="http://schemas.microsoft.com/office/drawing/2014/main" id="{773CBB02-B133-B24C-9E24-815AE3BAB766}"/>
                </a:ext>
              </a:extLst>
            </p:cNvPr>
            <p:cNvSpPr/>
            <p:nvPr/>
          </p:nvSpPr>
          <p:spPr>
            <a:xfrm>
              <a:off x="7352903" y="2854806"/>
              <a:ext cx="503032" cy="486980"/>
            </a:xfrm>
            <a:prstGeom prst="foldedCorner">
              <a:avLst/>
            </a:prstGeom>
            <a:grpFill/>
            <a:ln w="19050">
              <a:solidFill>
                <a:schemeClr val="lt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5" name="Folded Corner 24">
              <a:extLst>
                <a:ext uri="{FF2B5EF4-FFF2-40B4-BE49-F238E27FC236}">
                  <a16:creationId xmlns:a16="http://schemas.microsoft.com/office/drawing/2014/main" id="{764E1169-2ED9-8A43-BD2F-F90FC4E92A19}"/>
                </a:ext>
              </a:extLst>
            </p:cNvPr>
            <p:cNvSpPr/>
            <p:nvPr/>
          </p:nvSpPr>
          <p:spPr>
            <a:xfrm>
              <a:off x="7505303" y="3007206"/>
              <a:ext cx="503032" cy="486980"/>
            </a:xfrm>
            <a:prstGeom prst="foldedCorner">
              <a:avLst/>
            </a:prstGeom>
            <a:grpFill/>
            <a:ln w="19050">
              <a:solidFill>
                <a:schemeClr val="lt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6" name="Folded Corner 25">
              <a:extLst>
                <a:ext uri="{FF2B5EF4-FFF2-40B4-BE49-F238E27FC236}">
                  <a16:creationId xmlns:a16="http://schemas.microsoft.com/office/drawing/2014/main" id="{0428CC2F-3664-454A-A1EF-68B20D330DA7}"/>
                </a:ext>
              </a:extLst>
            </p:cNvPr>
            <p:cNvSpPr/>
            <p:nvPr/>
          </p:nvSpPr>
          <p:spPr>
            <a:xfrm>
              <a:off x="7657703" y="3159606"/>
              <a:ext cx="503032" cy="486980"/>
            </a:xfrm>
            <a:prstGeom prst="foldedCorner">
              <a:avLst/>
            </a:prstGeom>
            <a:grpFill/>
            <a:ln w="19050">
              <a:solidFill>
                <a:schemeClr val="lt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3F5CD4A6-6006-E441-91AA-109FADEC960D}"/>
              </a:ext>
            </a:extLst>
          </p:cNvPr>
          <p:cNvSpPr txBox="1"/>
          <p:nvPr/>
        </p:nvSpPr>
        <p:spPr>
          <a:xfrm>
            <a:off x="3220212" y="2564858"/>
            <a:ext cx="2130313" cy="369332"/>
          </a:xfrm>
          <a:prstGeom prst="rect">
            <a:avLst/>
          </a:prstGeom>
          <a:noFill/>
        </p:spPr>
        <p:txBody>
          <a:bodyPr wrap="squar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Model Export CLI</a:t>
            </a:r>
          </a:p>
        </p:txBody>
      </p:sp>
      <p:pic>
        <p:nvPicPr>
          <p:cNvPr id="35" name="Picture 34">
            <a:extLst>
              <a:ext uri="{FF2B5EF4-FFF2-40B4-BE49-F238E27FC236}">
                <a16:creationId xmlns:a16="http://schemas.microsoft.com/office/drawing/2014/main" id="{0856C09F-3EA8-2B49-B855-90C6F29F7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754" y="265341"/>
            <a:ext cx="651184" cy="651184"/>
          </a:xfrm>
          <a:prstGeom prst="rect">
            <a:avLst/>
          </a:prstGeom>
        </p:spPr>
      </p:pic>
      <p:sp>
        <p:nvSpPr>
          <p:cNvPr id="38" name="Title 1">
            <a:extLst>
              <a:ext uri="{FF2B5EF4-FFF2-40B4-BE49-F238E27FC236}">
                <a16:creationId xmlns:a16="http://schemas.microsoft.com/office/drawing/2014/main" id="{D17ADA9A-FB40-9D45-8D7D-598660309A71}"/>
              </a:ext>
            </a:extLst>
          </p:cNvPr>
          <p:cNvSpPr txBox="1">
            <a:spLocks/>
          </p:cNvSpPr>
          <p:nvPr/>
        </p:nvSpPr>
        <p:spPr>
          <a:xfrm>
            <a:off x="336788" y="114935"/>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Model Archive</a:t>
            </a:r>
          </a:p>
        </p:txBody>
      </p:sp>
      <p:sp>
        <p:nvSpPr>
          <p:cNvPr id="46" name="TextBox 45">
            <a:hlinkClick r:id="rId4" action="ppaction://hlinksldjump"/>
            <a:extLst>
              <a:ext uri="{FF2B5EF4-FFF2-40B4-BE49-F238E27FC236}">
                <a16:creationId xmlns:a16="http://schemas.microsoft.com/office/drawing/2014/main" id="{D41D6E7B-91EA-D541-8BFF-4930B8B0273F}"/>
              </a:ext>
            </a:extLst>
          </p:cNvPr>
          <p:cNvSpPr txBox="1"/>
          <p:nvPr/>
        </p:nvSpPr>
        <p:spPr>
          <a:xfrm>
            <a:off x="7433154" y="4588734"/>
            <a:ext cx="771232" cy="338554"/>
          </a:xfrm>
          <a:prstGeom prst="rect">
            <a:avLst/>
          </a:prstGeom>
          <a:noFill/>
        </p:spPr>
        <p:txBody>
          <a:bodyPr wrap="square" rtlCol="0">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rId4" action="ppaction://hlinksldjump"/>
              </a:rPr>
              <a:t>Back</a:t>
            </a: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16185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30" grpId="0"/>
      <p:bldP spid="46"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821076"/>
          </a:xfrm>
        </p:spPr>
        <p:txBody>
          <a:bodyPr anchor="ctr"/>
          <a:lstStyle/>
          <a:p>
            <a:pPr algn="ctr"/>
            <a:r>
              <a:rPr lang="en-US" dirty="0"/>
              <a:t>Serving Our Model</a:t>
            </a:r>
          </a:p>
        </p:txBody>
      </p:sp>
      <p:pic>
        <p:nvPicPr>
          <p:cNvPr id="2" name="Picture 1">
            <a:extLst>
              <a:ext uri="{FF2B5EF4-FFF2-40B4-BE49-F238E27FC236}">
                <a16:creationId xmlns:a16="http://schemas.microsoft.com/office/drawing/2014/main" id="{09F56AD6-B651-624C-AB99-F2CD575D48C5}"/>
              </a:ext>
            </a:extLst>
          </p:cNvPr>
          <p:cNvPicPr>
            <a:picLocks noChangeAspect="1"/>
          </p:cNvPicPr>
          <p:nvPr/>
        </p:nvPicPr>
        <p:blipFill>
          <a:blip r:embed="rId3"/>
          <a:stretch>
            <a:fillRect/>
          </a:stretch>
        </p:blipFill>
        <p:spPr>
          <a:xfrm>
            <a:off x="2813565" y="1635725"/>
            <a:ext cx="3516870" cy="2637653"/>
          </a:xfrm>
          <a:prstGeom prst="rect">
            <a:avLst/>
          </a:prstGeom>
        </p:spPr>
      </p:pic>
    </p:spTree>
    <p:extLst>
      <p:ext uri="{BB962C8B-B14F-4D97-AF65-F5344CB8AC3E}">
        <p14:creationId xmlns:p14="http://schemas.microsoft.com/office/powerpoint/2010/main" val="100403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46" name="Title 1">
            <a:extLst>
              <a:ext uri="{FF2B5EF4-FFF2-40B4-BE49-F238E27FC236}">
                <a16:creationId xmlns:a16="http://schemas.microsoft.com/office/drawing/2014/main" id="{B5D47C60-A8F9-C24E-BD82-4C96EE697EC8}"/>
              </a:ext>
            </a:extLst>
          </p:cNvPr>
          <p:cNvSpPr txBox="1">
            <a:spLocks/>
          </p:cNvSpPr>
          <p:nvPr/>
        </p:nvSpPr>
        <p:spPr>
          <a:xfrm>
            <a:off x="631757" y="114934"/>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Containerization</a:t>
            </a:r>
          </a:p>
        </p:txBody>
      </p:sp>
      <p:pic>
        <p:nvPicPr>
          <p:cNvPr id="47" name="Picture 46">
            <a:extLst>
              <a:ext uri="{FF2B5EF4-FFF2-40B4-BE49-F238E27FC236}">
                <a16:creationId xmlns:a16="http://schemas.microsoft.com/office/drawing/2014/main" id="{4717BE6C-B230-7746-85E0-2D4AEED23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6152" y="252983"/>
            <a:ext cx="651184" cy="651184"/>
          </a:xfrm>
          <a:prstGeom prst="rect">
            <a:avLst/>
          </a:prstGeom>
        </p:spPr>
      </p:pic>
      <p:sp>
        <p:nvSpPr>
          <p:cNvPr id="54" name="TextBox 53">
            <a:extLst>
              <a:ext uri="{FF2B5EF4-FFF2-40B4-BE49-F238E27FC236}">
                <a16:creationId xmlns:a16="http://schemas.microsoft.com/office/drawing/2014/main" id="{16ACA1D7-E4AB-CA46-B365-1787FD85EAAA}"/>
              </a:ext>
            </a:extLst>
          </p:cNvPr>
          <p:cNvSpPr txBox="1"/>
          <p:nvPr/>
        </p:nvSpPr>
        <p:spPr>
          <a:xfrm>
            <a:off x="631757" y="1180266"/>
            <a:ext cx="7968546" cy="327756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Production-ready orchestration tools: ECS, Docker, Kubernetes</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Easy to scale out</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Robust and scalable images</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Automatically leverages all GPUs and CPUs on host</a:t>
            </a:r>
          </a:p>
          <a:p>
            <a:pPr marL="342900" indent="-342900">
              <a:lnSpc>
                <a:spcPct val="150000"/>
              </a:lnSpc>
              <a:buFont typeface="Arial" panose="020B0604020202020204" pitchFamily="34" charset="0"/>
              <a:buChar char="•"/>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Pre-configured images on </a:t>
            </a:r>
            <a:r>
              <a:rPr lang="en-US" sz="20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DockerHub</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rId5"/>
              </a:rPr>
              <a:t>awsdeeplearningteam/mms_cpu</a:t>
            </a: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lnSpc>
                <a:spcPct val="150000"/>
              </a:lnSpc>
            </a:pPr>
            <a:endPar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6" name="TextBox 55">
            <a:hlinkClick r:id="rId6" action="ppaction://hlinksldjump"/>
            <a:extLst>
              <a:ext uri="{FF2B5EF4-FFF2-40B4-BE49-F238E27FC236}">
                <a16:creationId xmlns:a16="http://schemas.microsoft.com/office/drawing/2014/main" id="{A48EA2F6-2C55-A24D-AA77-364D1E1465B7}"/>
              </a:ext>
            </a:extLst>
          </p:cNvPr>
          <p:cNvSpPr txBox="1"/>
          <p:nvPr/>
        </p:nvSpPr>
        <p:spPr>
          <a:xfrm>
            <a:off x="7433154" y="4588734"/>
            <a:ext cx="771232" cy="338554"/>
          </a:xfrm>
          <a:prstGeom prst="rect">
            <a:avLst/>
          </a:prstGeom>
          <a:noFill/>
        </p:spPr>
        <p:txBody>
          <a:bodyPr wrap="square" rtlCol="0">
            <a:spAutoFit/>
          </a:bodyPr>
          <a:lstStyle/>
          <a:p>
            <a:r>
              <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rId6" action="ppaction://hlinksldjump"/>
              </a:rPr>
              <a:t>Back</a:t>
            </a:r>
            <a:endParaRPr lang="en-US" sz="16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2260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animEffect transition="in" filter="fade">
                                      <p:cBhvr>
                                        <p:cTn id="7" dur="500"/>
                                        <p:tgtEl>
                                          <p:spTgt spid="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xEl>
                                              <p:pRg st="1" end="1"/>
                                            </p:txEl>
                                          </p:spTgt>
                                        </p:tgtEl>
                                        <p:attrNameLst>
                                          <p:attrName>style.visibility</p:attrName>
                                        </p:attrNameLst>
                                      </p:cBhvr>
                                      <p:to>
                                        <p:strVal val="visible"/>
                                      </p:to>
                                    </p:set>
                                    <p:animEffect transition="in" filter="fade">
                                      <p:cBhvr>
                                        <p:cTn id="12" dur="500"/>
                                        <p:tgtEl>
                                          <p:spTgt spid="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4">
                                            <p:txEl>
                                              <p:pRg st="2" end="2"/>
                                            </p:txEl>
                                          </p:spTgt>
                                        </p:tgtEl>
                                        <p:attrNameLst>
                                          <p:attrName>style.visibility</p:attrName>
                                        </p:attrNameLst>
                                      </p:cBhvr>
                                      <p:to>
                                        <p:strVal val="visible"/>
                                      </p:to>
                                    </p:set>
                                    <p:animEffect transition="in" filter="fade">
                                      <p:cBhvr>
                                        <p:cTn id="17" dur="500"/>
                                        <p:tgtEl>
                                          <p:spTgt spid="5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4">
                                            <p:txEl>
                                              <p:pRg st="3" end="3"/>
                                            </p:txEl>
                                          </p:spTgt>
                                        </p:tgtEl>
                                        <p:attrNameLst>
                                          <p:attrName>style.visibility</p:attrName>
                                        </p:attrNameLst>
                                      </p:cBhvr>
                                      <p:to>
                                        <p:strVal val="visible"/>
                                      </p:to>
                                    </p:set>
                                    <p:animEffect transition="in" filter="fade">
                                      <p:cBhvr>
                                        <p:cTn id="22" dur="500"/>
                                        <p:tgtEl>
                                          <p:spTgt spid="5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4">
                                            <p:txEl>
                                              <p:pRg st="4" end="4"/>
                                            </p:txEl>
                                          </p:spTgt>
                                        </p:tgtEl>
                                        <p:attrNameLst>
                                          <p:attrName>style.visibility</p:attrName>
                                        </p:attrNameLst>
                                      </p:cBhvr>
                                      <p:to>
                                        <p:strVal val="visible"/>
                                      </p:to>
                                    </p:set>
                                    <p:animEffect transition="in" filter="fade">
                                      <p:cBhvr>
                                        <p:cTn id="27" dur="500"/>
                                        <p:tgtEl>
                                          <p:spTgt spid="54">
                                            <p:txEl>
                                              <p:pRg st="4" end="4"/>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uild="p"/>
      <p:bldP spid="56"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CA2B891-4B53-464F-9FB7-C1DDF623A7D9}"/>
              </a:ext>
            </a:extLst>
          </p:cNvPr>
          <p:cNvPicPr>
            <a:picLocks noChangeAspect="1"/>
          </p:cNvPicPr>
          <p:nvPr/>
        </p:nvPicPr>
        <p:blipFill rotWithShape="1">
          <a:blip r:embed="rId3"/>
          <a:srcRect r="17735" b="33921"/>
          <a:stretch/>
        </p:blipFill>
        <p:spPr>
          <a:xfrm>
            <a:off x="10972799" y="10791680"/>
            <a:ext cx="2743201" cy="1636857"/>
          </a:xfrm>
          <a:prstGeom prst="rect">
            <a:avLst/>
          </a:prstGeom>
        </p:spPr>
      </p:pic>
      <p:pic>
        <p:nvPicPr>
          <p:cNvPr id="35" name="Picture 34">
            <a:extLst>
              <a:ext uri="{FF2B5EF4-FFF2-40B4-BE49-F238E27FC236}">
                <a16:creationId xmlns:a16="http://schemas.microsoft.com/office/drawing/2014/main" id="{D78496DA-8184-444D-A40A-40F39C2FE6AE}"/>
              </a:ext>
            </a:extLst>
          </p:cNvPr>
          <p:cNvPicPr>
            <a:picLocks noChangeAspect="1"/>
          </p:cNvPicPr>
          <p:nvPr/>
        </p:nvPicPr>
        <p:blipFill rotWithShape="1">
          <a:blip r:embed="rId3"/>
          <a:srcRect r="17735" b="33921"/>
          <a:stretch/>
        </p:blipFill>
        <p:spPr>
          <a:xfrm>
            <a:off x="11125199" y="10944080"/>
            <a:ext cx="2743201" cy="1636857"/>
          </a:xfrm>
          <a:prstGeom prst="rect">
            <a:avLst/>
          </a:prstGeom>
        </p:spPr>
      </p:pic>
      <p:sp>
        <p:nvSpPr>
          <p:cNvPr id="27" name="Folded Corner 26">
            <a:extLst>
              <a:ext uri="{FF2B5EF4-FFF2-40B4-BE49-F238E27FC236}">
                <a16:creationId xmlns:a16="http://schemas.microsoft.com/office/drawing/2014/main" id="{3CC14DB0-6EA8-C246-9692-02972434B295}"/>
              </a:ext>
            </a:extLst>
          </p:cNvPr>
          <p:cNvSpPr/>
          <p:nvPr/>
        </p:nvSpPr>
        <p:spPr>
          <a:xfrm>
            <a:off x="7090476" y="2665708"/>
            <a:ext cx="1272379" cy="1267347"/>
          </a:xfrm>
          <a:prstGeom prst="foldedCorner">
            <a:avLst/>
          </a:prstGeom>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MMS Docker Image</a:t>
            </a:r>
          </a:p>
        </p:txBody>
      </p:sp>
      <p:grpSp>
        <p:nvGrpSpPr>
          <p:cNvPr id="43" name="Group 42">
            <a:extLst>
              <a:ext uri="{FF2B5EF4-FFF2-40B4-BE49-F238E27FC236}">
                <a16:creationId xmlns:a16="http://schemas.microsoft.com/office/drawing/2014/main" id="{2DFC8069-471C-E047-9179-94CF4CD43711}"/>
              </a:ext>
            </a:extLst>
          </p:cNvPr>
          <p:cNvGrpSpPr/>
          <p:nvPr/>
        </p:nvGrpSpPr>
        <p:grpSpPr>
          <a:xfrm>
            <a:off x="5029200" y="2606009"/>
            <a:ext cx="1767016" cy="693373"/>
            <a:chOff x="5314612" y="2975796"/>
            <a:chExt cx="1767016" cy="693373"/>
          </a:xfrm>
        </p:grpSpPr>
        <p:cxnSp>
          <p:nvCxnSpPr>
            <p:cNvPr id="30" name="Straight Arrow Connector 29">
              <a:extLst>
                <a:ext uri="{FF2B5EF4-FFF2-40B4-BE49-F238E27FC236}">
                  <a16:creationId xmlns:a16="http://schemas.microsoft.com/office/drawing/2014/main" id="{95DF1A79-454E-1D48-9199-200B6E0121ED}"/>
                </a:ext>
              </a:extLst>
            </p:cNvPr>
            <p:cNvCxnSpPr>
              <a:cxnSpLocks/>
            </p:cNvCxnSpPr>
            <p:nvPr/>
          </p:nvCxnSpPr>
          <p:spPr>
            <a:xfrm flipH="1">
              <a:off x="5314612" y="3669169"/>
              <a:ext cx="1767016"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2" name="TextBox 31">
              <a:extLst>
                <a:ext uri="{FF2B5EF4-FFF2-40B4-BE49-F238E27FC236}">
                  <a16:creationId xmlns:a16="http://schemas.microsoft.com/office/drawing/2014/main" id="{1F53CEBA-1557-3D42-844D-6E42C91DE938}"/>
                </a:ext>
              </a:extLst>
            </p:cNvPr>
            <p:cNvSpPr txBox="1"/>
            <p:nvPr/>
          </p:nvSpPr>
          <p:spPr>
            <a:xfrm>
              <a:off x="5486071" y="2975796"/>
              <a:ext cx="1465466" cy="646331"/>
            </a:xfrm>
            <a:prstGeom prst="rect">
              <a:avLst/>
            </a:prstGeom>
            <a:noFill/>
          </p:spPr>
          <p:txBody>
            <a:bodyPr wrap="none" rtlCol="0">
              <a:spAutoFit/>
            </a:bodyP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Pull or Build</a:t>
              </a:r>
            </a:p>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Run</a:t>
              </a:r>
            </a:p>
          </p:txBody>
        </p:sp>
      </p:grpSp>
      <p:sp>
        <p:nvSpPr>
          <p:cNvPr id="46" name="Title 1">
            <a:extLst>
              <a:ext uri="{FF2B5EF4-FFF2-40B4-BE49-F238E27FC236}">
                <a16:creationId xmlns:a16="http://schemas.microsoft.com/office/drawing/2014/main" id="{B5D47C60-A8F9-C24E-BD82-4C96EE697EC8}"/>
              </a:ext>
            </a:extLst>
          </p:cNvPr>
          <p:cNvSpPr txBox="1">
            <a:spLocks/>
          </p:cNvSpPr>
          <p:nvPr/>
        </p:nvSpPr>
        <p:spPr>
          <a:xfrm>
            <a:off x="631757" y="114934"/>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b="1" dirty="0"/>
              <a:t>Containerization</a:t>
            </a:r>
          </a:p>
        </p:txBody>
      </p:sp>
      <p:pic>
        <p:nvPicPr>
          <p:cNvPr id="47" name="Picture 46">
            <a:extLst>
              <a:ext uri="{FF2B5EF4-FFF2-40B4-BE49-F238E27FC236}">
                <a16:creationId xmlns:a16="http://schemas.microsoft.com/office/drawing/2014/main" id="{4717BE6C-B230-7746-85E0-2D4AEED23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6152" y="252983"/>
            <a:ext cx="651184" cy="651184"/>
          </a:xfrm>
          <a:prstGeom prst="rect">
            <a:avLst/>
          </a:prstGeom>
        </p:spPr>
      </p:pic>
      <p:grpSp>
        <p:nvGrpSpPr>
          <p:cNvPr id="6" name="Group 5">
            <a:extLst>
              <a:ext uri="{FF2B5EF4-FFF2-40B4-BE49-F238E27FC236}">
                <a16:creationId xmlns:a16="http://schemas.microsoft.com/office/drawing/2014/main" id="{C6C496B8-43F7-A449-A475-3C0A04BE2294}"/>
              </a:ext>
            </a:extLst>
          </p:cNvPr>
          <p:cNvGrpSpPr/>
          <p:nvPr/>
        </p:nvGrpSpPr>
        <p:grpSpPr>
          <a:xfrm>
            <a:off x="347241" y="1276472"/>
            <a:ext cx="4387700" cy="3050214"/>
            <a:chOff x="347241" y="1659534"/>
            <a:chExt cx="4387700" cy="3050214"/>
          </a:xfrm>
        </p:grpSpPr>
        <p:grpSp>
          <p:nvGrpSpPr>
            <p:cNvPr id="55" name="Group 54">
              <a:extLst>
                <a:ext uri="{FF2B5EF4-FFF2-40B4-BE49-F238E27FC236}">
                  <a16:creationId xmlns:a16="http://schemas.microsoft.com/office/drawing/2014/main" id="{79F563B0-A928-4E4E-9D80-E8F565EE4776}"/>
                </a:ext>
              </a:extLst>
            </p:cNvPr>
            <p:cNvGrpSpPr/>
            <p:nvPr/>
          </p:nvGrpSpPr>
          <p:grpSpPr>
            <a:xfrm>
              <a:off x="347241" y="1659534"/>
              <a:ext cx="4387700" cy="3050214"/>
              <a:chOff x="347241" y="1659534"/>
              <a:chExt cx="4387700" cy="3050214"/>
            </a:xfrm>
          </p:grpSpPr>
          <p:grpSp>
            <p:nvGrpSpPr>
              <p:cNvPr id="15" name="Group 14">
                <a:extLst>
                  <a:ext uri="{FF2B5EF4-FFF2-40B4-BE49-F238E27FC236}">
                    <a16:creationId xmlns:a16="http://schemas.microsoft.com/office/drawing/2014/main" id="{56ADD50C-B83B-7B44-BF1F-76F422BE0DB6}"/>
                  </a:ext>
                </a:extLst>
              </p:cNvPr>
              <p:cNvGrpSpPr/>
              <p:nvPr/>
            </p:nvGrpSpPr>
            <p:grpSpPr>
              <a:xfrm>
                <a:off x="347241" y="1659534"/>
                <a:ext cx="4387700" cy="3050214"/>
                <a:chOff x="641500" y="1074338"/>
                <a:chExt cx="4313558" cy="3158392"/>
              </a:xfrm>
            </p:grpSpPr>
            <p:sp>
              <p:nvSpPr>
                <p:cNvPr id="26" name="Rectangle 25">
                  <a:extLst>
                    <a:ext uri="{FF2B5EF4-FFF2-40B4-BE49-F238E27FC236}">
                      <a16:creationId xmlns:a16="http://schemas.microsoft.com/office/drawing/2014/main" id="{E72EE70A-61CC-A741-A47B-F89A61560F0E}"/>
                    </a:ext>
                  </a:extLst>
                </p:cNvPr>
                <p:cNvSpPr/>
                <p:nvPr/>
              </p:nvSpPr>
              <p:spPr>
                <a:xfrm>
                  <a:off x="641501" y="3616859"/>
                  <a:ext cx="4313557" cy="615871"/>
                </a:xfrm>
                <a:prstGeom prst="rect">
                  <a:avLst/>
                </a:prstGeom>
                <a:solidFill>
                  <a:schemeClr val="bg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2E7AC42-8809-9048-9713-E927561F522D}"/>
                    </a:ext>
                  </a:extLst>
                </p:cNvPr>
                <p:cNvSpPr/>
                <p:nvPr/>
              </p:nvSpPr>
              <p:spPr>
                <a:xfrm>
                  <a:off x="641500" y="1074338"/>
                  <a:ext cx="4313557" cy="2537221"/>
                </a:xfrm>
                <a:prstGeom prst="rect">
                  <a:avLst/>
                </a:prstGeom>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Container Cluster</a:t>
                  </a:r>
                </a:p>
              </p:txBody>
            </p:sp>
            <p:grpSp>
              <p:nvGrpSpPr>
                <p:cNvPr id="5" name="Group 4">
                  <a:extLst>
                    <a:ext uri="{FF2B5EF4-FFF2-40B4-BE49-F238E27FC236}">
                      <a16:creationId xmlns:a16="http://schemas.microsoft.com/office/drawing/2014/main" id="{098A8A89-2A57-5A43-AFF9-971225B9E984}"/>
                    </a:ext>
                  </a:extLst>
                </p:cNvPr>
                <p:cNvGrpSpPr/>
                <p:nvPr/>
              </p:nvGrpSpPr>
              <p:grpSpPr>
                <a:xfrm>
                  <a:off x="835847" y="1277644"/>
                  <a:ext cx="2791657" cy="1818667"/>
                  <a:chOff x="141714" y="1585133"/>
                  <a:chExt cx="2791657" cy="1818667"/>
                </a:xfrm>
              </p:grpSpPr>
              <p:sp>
                <p:nvSpPr>
                  <p:cNvPr id="20" name="Rectangle 19">
                    <a:extLst>
                      <a:ext uri="{FF2B5EF4-FFF2-40B4-BE49-F238E27FC236}">
                        <a16:creationId xmlns:a16="http://schemas.microsoft.com/office/drawing/2014/main" id="{F6A6ECB6-C2E2-494C-8822-120FD44C942D}"/>
                      </a:ext>
                    </a:extLst>
                  </p:cNvPr>
                  <p:cNvSpPr/>
                  <p:nvPr/>
                </p:nvSpPr>
                <p:spPr>
                  <a:xfrm>
                    <a:off x="141714" y="1585133"/>
                    <a:ext cx="2620486" cy="1593939"/>
                  </a:xfrm>
                  <a:prstGeom prst="rect">
                    <a:avLst/>
                  </a:prstGeom>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t>MMS Container</a:t>
                    </a:r>
                  </a:p>
                </p:txBody>
              </p:sp>
              <p:sp>
                <p:nvSpPr>
                  <p:cNvPr id="21" name="Rectangle 20">
                    <a:extLst>
                      <a:ext uri="{FF2B5EF4-FFF2-40B4-BE49-F238E27FC236}">
                        <a16:creationId xmlns:a16="http://schemas.microsoft.com/office/drawing/2014/main" id="{97F6FA52-4F0C-F048-9930-4A79BBD6644C}"/>
                      </a:ext>
                    </a:extLst>
                  </p:cNvPr>
                  <p:cNvSpPr/>
                  <p:nvPr/>
                </p:nvSpPr>
                <p:spPr>
                  <a:xfrm>
                    <a:off x="221232" y="1693251"/>
                    <a:ext cx="2620486" cy="1622124"/>
                  </a:xfrm>
                  <a:prstGeom prst="rect">
                    <a:avLst/>
                  </a:prstGeom>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t>MMS Container</a:t>
                    </a:r>
                  </a:p>
                </p:txBody>
              </p:sp>
              <p:sp>
                <p:nvSpPr>
                  <p:cNvPr id="22" name="Rectangle 21">
                    <a:extLst>
                      <a:ext uri="{FF2B5EF4-FFF2-40B4-BE49-F238E27FC236}">
                        <a16:creationId xmlns:a16="http://schemas.microsoft.com/office/drawing/2014/main" id="{510299D1-4251-294F-9BD1-ED223B60886B}"/>
                      </a:ext>
                    </a:extLst>
                  </p:cNvPr>
                  <p:cNvSpPr/>
                  <p:nvPr/>
                </p:nvSpPr>
                <p:spPr>
                  <a:xfrm>
                    <a:off x="312885" y="1803711"/>
                    <a:ext cx="2620486" cy="1600089"/>
                  </a:xfrm>
                  <a:prstGeom prst="rect">
                    <a:avLst/>
                  </a:prstGeom>
                  <a:ln/>
                </p:spPr>
                <p:style>
                  <a:lnRef idx="3">
                    <a:schemeClr val="lt1"/>
                  </a:lnRef>
                  <a:fillRef idx="1">
                    <a:schemeClr val="accent3"/>
                  </a:fillRef>
                  <a:effectRef idx="1">
                    <a:schemeClr val="accent3"/>
                  </a:effectRef>
                  <a:fontRef idx="minor">
                    <a:schemeClr val="lt1"/>
                  </a:fontRef>
                </p:style>
                <p:txBody>
                  <a:bodyPr rtlCol="0" anchor="b"/>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MMS Container</a:t>
                    </a:r>
                  </a:p>
                </p:txBody>
              </p:sp>
              <p:sp>
                <p:nvSpPr>
                  <p:cNvPr id="23" name="Rectangle 22">
                    <a:extLst>
                      <a:ext uri="{FF2B5EF4-FFF2-40B4-BE49-F238E27FC236}">
                        <a16:creationId xmlns:a16="http://schemas.microsoft.com/office/drawing/2014/main" id="{E6A62277-81FC-E649-9914-A9DFE28DD261}"/>
                      </a:ext>
                    </a:extLst>
                  </p:cNvPr>
                  <p:cNvSpPr/>
                  <p:nvPr/>
                </p:nvSpPr>
                <p:spPr>
                  <a:xfrm>
                    <a:off x="477002" y="2411738"/>
                    <a:ext cx="1151986" cy="456270"/>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err="1">
                        <a:latin typeface="Amazon Ember" panose="020B0603020204020204" pitchFamily="34" charset="0"/>
                        <a:ea typeface="Amazon Ember" panose="020B0603020204020204" pitchFamily="34" charset="0"/>
                        <a:cs typeface="Amazon Ember" panose="020B0603020204020204" pitchFamily="34" charset="0"/>
                      </a:rPr>
                      <a:t>MXNet</a:t>
                    </a: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Rectangle 23">
                    <a:extLst>
                      <a:ext uri="{FF2B5EF4-FFF2-40B4-BE49-F238E27FC236}">
                        <a16:creationId xmlns:a16="http://schemas.microsoft.com/office/drawing/2014/main" id="{79BBB24F-2CCA-A542-A15D-C31FE5F4B468}"/>
                      </a:ext>
                    </a:extLst>
                  </p:cNvPr>
                  <p:cNvSpPr/>
                  <p:nvPr/>
                </p:nvSpPr>
                <p:spPr>
                  <a:xfrm>
                    <a:off x="1628987" y="2411738"/>
                    <a:ext cx="1151986" cy="456270"/>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NGINX</a:t>
                    </a:r>
                  </a:p>
                </p:txBody>
              </p:sp>
              <p:sp>
                <p:nvSpPr>
                  <p:cNvPr id="25" name="Rectangle 24">
                    <a:extLst>
                      <a:ext uri="{FF2B5EF4-FFF2-40B4-BE49-F238E27FC236}">
                        <a16:creationId xmlns:a16="http://schemas.microsoft.com/office/drawing/2014/main" id="{2CFD7744-8FCD-9D44-8E80-8BBE036AB4A2}"/>
                      </a:ext>
                    </a:extLst>
                  </p:cNvPr>
                  <p:cNvSpPr/>
                  <p:nvPr/>
                </p:nvSpPr>
                <p:spPr>
                  <a:xfrm>
                    <a:off x="477002" y="1948825"/>
                    <a:ext cx="2303972" cy="456270"/>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err="1">
                        <a:latin typeface="Amazon Ember" panose="020B0603020204020204" pitchFamily="34" charset="0"/>
                        <a:ea typeface="Amazon Ember" panose="020B0603020204020204" pitchFamily="34" charset="0"/>
                        <a:cs typeface="Amazon Ember" panose="020B0603020204020204" pitchFamily="34" charset="0"/>
                      </a:rPr>
                      <a:t>MXNet</a:t>
                    </a:r>
                    <a:r>
                      <a:rPr lang="en-US" dirty="0">
                        <a:latin typeface="Amazon Ember" panose="020B0603020204020204" pitchFamily="34" charset="0"/>
                        <a:ea typeface="Amazon Ember" panose="020B0603020204020204" pitchFamily="34" charset="0"/>
                        <a:cs typeface="Amazon Ember" panose="020B0603020204020204" pitchFamily="34" charset="0"/>
                      </a:rPr>
                      <a:t> Model Server</a:t>
                    </a:r>
                  </a:p>
                </p:txBody>
              </p:sp>
            </p:grpSp>
          </p:grpSp>
          <p:pic>
            <p:nvPicPr>
              <p:cNvPr id="51" name="Picture 50">
                <a:extLst>
                  <a:ext uri="{FF2B5EF4-FFF2-40B4-BE49-F238E27FC236}">
                    <a16:creationId xmlns:a16="http://schemas.microsoft.com/office/drawing/2014/main" id="{E5D48564-27A0-3E4E-8815-5F70688E94CD}"/>
                  </a:ext>
                </a:extLst>
              </p:cNvPr>
              <p:cNvPicPr>
                <a:picLocks noChangeAspect="1"/>
              </p:cNvPicPr>
              <p:nvPr/>
            </p:nvPicPr>
            <p:blipFill>
              <a:blip r:embed="rId5"/>
              <a:stretch>
                <a:fillRect/>
              </a:stretch>
            </p:blipFill>
            <p:spPr>
              <a:xfrm>
                <a:off x="1363346" y="4225419"/>
                <a:ext cx="2272382" cy="430299"/>
              </a:xfrm>
              <a:prstGeom prst="rect">
                <a:avLst/>
              </a:prstGeom>
              <a:solidFill>
                <a:schemeClr val="bg1"/>
              </a:solidFill>
              <a:effectLst>
                <a:outerShdw dist="20000" sx="1000" sy="1000" rotWithShape="0">
                  <a:srgbClr val="000000"/>
                </a:outerShdw>
              </a:effectLst>
            </p:spPr>
            <p:style>
              <a:lnRef idx="3">
                <a:schemeClr val="lt1"/>
              </a:lnRef>
              <a:fillRef idx="1">
                <a:schemeClr val="accent3"/>
              </a:fillRef>
              <a:effectRef idx="1">
                <a:schemeClr val="accent3"/>
              </a:effectRef>
              <a:fontRef idx="minor">
                <a:schemeClr val="lt1"/>
              </a:fontRef>
            </p:style>
          </p:pic>
        </p:grpSp>
        <p:sp>
          <p:nvSpPr>
            <p:cNvPr id="28" name="Rectangle 27">
              <a:extLst>
                <a:ext uri="{FF2B5EF4-FFF2-40B4-BE49-F238E27FC236}">
                  <a16:creationId xmlns:a16="http://schemas.microsoft.com/office/drawing/2014/main" id="{D65AAEF7-6773-EA40-B6CA-8B0229CB9AA6}"/>
                </a:ext>
              </a:extLst>
            </p:cNvPr>
            <p:cNvSpPr/>
            <p:nvPr/>
          </p:nvSpPr>
          <p:spPr>
            <a:xfrm rot="5400000">
              <a:off x="3436998" y="2500350"/>
              <a:ext cx="1171786" cy="678522"/>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Load Balancer</a:t>
              </a:r>
            </a:p>
          </p:txBody>
        </p:sp>
        <p:cxnSp>
          <p:nvCxnSpPr>
            <p:cNvPr id="31" name="Straight Arrow Connector 30">
              <a:extLst>
                <a:ext uri="{FF2B5EF4-FFF2-40B4-BE49-F238E27FC236}">
                  <a16:creationId xmlns:a16="http://schemas.microsoft.com/office/drawing/2014/main" id="{818A50FD-6E04-C548-AD92-249A261F5A2C}"/>
                </a:ext>
              </a:extLst>
            </p:cNvPr>
            <p:cNvCxnSpPr>
              <a:cxnSpLocks/>
              <a:stCxn id="28" idx="2"/>
            </p:cNvCxnSpPr>
            <p:nvPr/>
          </p:nvCxnSpPr>
          <p:spPr>
            <a:xfrm flipH="1">
              <a:off x="3384570" y="2839611"/>
              <a:ext cx="299060" cy="0"/>
            </a:xfrm>
            <a:prstGeom prst="straightConnector1">
              <a:avLst/>
            </a:prstGeom>
            <a:ln>
              <a:solidFill>
                <a:schemeClr val="bg1"/>
              </a:solidFill>
              <a:tailEnd type="triangle"/>
            </a:ln>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225042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821076"/>
          </a:xfrm>
        </p:spPr>
        <p:txBody>
          <a:bodyPr anchor="ctr"/>
          <a:lstStyle/>
          <a:p>
            <a:pPr algn="ctr"/>
            <a:r>
              <a:rPr lang="en-US" dirty="0"/>
              <a:t>Deploying Models with Containers</a:t>
            </a:r>
          </a:p>
        </p:txBody>
      </p:sp>
      <p:pic>
        <p:nvPicPr>
          <p:cNvPr id="2" name="Picture 1">
            <a:extLst>
              <a:ext uri="{FF2B5EF4-FFF2-40B4-BE49-F238E27FC236}">
                <a16:creationId xmlns:a16="http://schemas.microsoft.com/office/drawing/2014/main" id="{09F56AD6-B651-624C-AB99-F2CD575D48C5}"/>
              </a:ext>
            </a:extLst>
          </p:cNvPr>
          <p:cNvPicPr>
            <a:picLocks noChangeAspect="1"/>
          </p:cNvPicPr>
          <p:nvPr/>
        </p:nvPicPr>
        <p:blipFill>
          <a:blip r:embed="rId3"/>
          <a:stretch>
            <a:fillRect/>
          </a:stretch>
        </p:blipFill>
        <p:spPr>
          <a:xfrm>
            <a:off x="2813565" y="1635725"/>
            <a:ext cx="3516870" cy="2637653"/>
          </a:xfrm>
          <a:prstGeom prst="rect">
            <a:avLst/>
          </a:prstGeom>
        </p:spPr>
      </p:pic>
    </p:spTree>
    <p:extLst>
      <p:ext uri="{BB962C8B-B14F-4D97-AF65-F5344CB8AC3E}">
        <p14:creationId xmlns:p14="http://schemas.microsoft.com/office/powerpoint/2010/main" val="394570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E22E-7F31-704A-B82E-E95CA33E406F}"/>
              </a:ext>
            </a:extLst>
          </p:cNvPr>
          <p:cNvSpPr>
            <a:spLocks noGrp="1"/>
          </p:cNvSpPr>
          <p:nvPr>
            <p:ph type="title"/>
          </p:nvPr>
        </p:nvSpPr>
        <p:spPr>
          <a:xfrm>
            <a:off x="669663" y="371629"/>
            <a:ext cx="7772400" cy="930105"/>
          </a:xfrm>
        </p:spPr>
        <p:txBody>
          <a:bodyPr/>
          <a:lstStyle/>
          <a:p>
            <a:r>
              <a:rPr lang="en-US" dirty="0"/>
              <a:t>Demo - </a:t>
            </a:r>
            <a:r>
              <a:rPr lang="en-US" b="0" u="sng" dirty="0">
                <a:hlinkClick r:id="rId2"/>
              </a:rPr>
              <a:t>http://bit.ly/mxnet-fer</a:t>
            </a:r>
            <a:endParaRPr lang="en-US" dirty="0"/>
          </a:p>
        </p:txBody>
      </p:sp>
      <p:pic>
        <p:nvPicPr>
          <p:cNvPr id="3" name="Picture 2">
            <a:extLst>
              <a:ext uri="{FF2B5EF4-FFF2-40B4-BE49-F238E27FC236}">
                <a16:creationId xmlns:a16="http://schemas.microsoft.com/office/drawing/2014/main" id="{AC6E8EAB-0498-E14A-89B3-2E574CEC3A93}"/>
              </a:ext>
            </a:extLst>
          </p:cNvPr>
          <p:cNvPicPr>
            <a:picLocks noChangeAspect="1"/>
          </p:cNvPicPr>
          <p:nvPr/>
        </p:nvPicPr>
        <p:blipFill>
          <a:blip r:embed="rId3"/>
          <a:stretch>
            <a:fillRect/>
          </a:stretch>
        </p:blipFill>
        <p:spPr>
          <a:xfrm>
            <a:off x="1518720" y="1198179"/>
            <a:ext cx="6074286" cy="3563008"/>
          </a:xfrm>
          <a:prstGeom prst="rect">
            <a:avLst/>
          </a:prstGeom>
        </p:spPr>
      </p:pic>
    </p:spTree>
    <p:extLst>
      <p:ext uri="{BB962C8B-B14F-4D97-AF65-F5344CB8AC3E}">
        <p14:creationId xmlns:p14="http://schemas.microsoft.com/office/powerpoint/2010/main" val="158491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EFA03C9D-0858-734E-9FC7-507D887179B0}"/>
              </a:ext>
            </a:extLst>
          </p:cNvPr>
          <p:cNvSpPr txBox="1">
            <a:spLocks/>
          </p:cNvSpPr>
          <p:nvPr/>
        </p:nvSpPr>
        <p:spPr>
          <a:xfrm>
            <a:off x="202354" y="1108820"/>
            <a:ext cx="6649859" cy="1518633"/>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nSpc>
                <a:spcPts val="3560"/>
              </a:lnSpc>
            </a:pPr>
            <a:r>
              <a:rPr lang="en-US" sz="2400" dirty="0"/>
              <a:t>Inspired by the brain’s Neurons</a:t>
            </a:r>
          </a:p>
          <a:p>
            <a:pPr>
              <a:lnSpc>
                <a:spcPts val="3560"/>
              </a:lnSpc>
            </a:pPr>
            <a:r>
              <a:rPr lang="en-US" sz="2400" dirty="0"/>
              <a:t>We have ~100B of them, and ~1Q Synapses</a:t>
            </a:r>
          </a:p>
        </p:txBody>
      </p:sp>
      <p:pic>
        <p:nvPicPr>
          <p:cNvPr id="3" name="Picture 2">
            <a:extLst>
              <a:ext uri="{FF2B5EF4-FFF2-40B4-BE49-F238E27FC236}">
                <a16:creationId xmlns:a16="http://schemas.microsoft.com/office/drawing/2014/main" id="{918D790A-5B3C-7942-A6E0-14ECDCF90D32}"/>
              </a:ext>
            </a:extLst>
          </p:cNvPr>
          <p:cNvPicPr>
            <a:picLocks noChangeAspect="1"/>
          </p:cNvPicPr>
          <p:nvPr/>
        </p:nvPicPr>
        <p:blipFill>
          <a:blip r:embed="rId3">
            <a:duotone>
              <a:prstClr val="black"/>
              <a:srgbClr val="029BE4">
                <a:tint val="45000"/>
                <a:satMod val="400000"/>
              </a:srgbClr>
            </a:duotone>
            <a:extLst>
              <a:ext uri="{BEBA8EAE-BF5A-486C-A8C5-ECC9F3942E4B}">
                <a14:imgProps xmlns:a14="http://schemas.microsoft.com/office/drawing/2010/main">
                  <a14:imgLayer r:embed="rId4">
                    <a14:imgEffect>
                      <a14:artisticCrisscrossEtching/>
                    </a14:imgEffect>
                    <a14:imgEffect>
                      <a14:sharpenSoften amount="-50000"/>
                    </a14:imgEffect>
                    <a14:imgEffect>
                      <a14:brightnessContrast bright="40000" contrast="40000"/>
                    </a14:imgEffect>
                  </a14:imgLayer>
                </a14:imgProps>
              </a:ext>
            </a:extLst>
          </a:blip>
          <a:stretch>
            <a:fillRect/>
          </a:stretch>
        </p:blipFill>
        <p:spPr>
          <a:xfrm>
            <a:off x="6338995" y="415512"/>
            <a:ext cx="2510036" cy="2510036"/>
          </a:xfrm>
          <a:prstGeom prst="rect">
            <a:avLst/>
          </a:prstGeom>
        </p:spPr>
      </p:pic>
      <p:grpSp>
        <p:nvGrpSpPr>
          <p:cNvPr id="107" name="Group 106">
            <a:extLst>
              <a:ext uri="{FF2B5EF4-FFF2-40B4-BE49-F238E27FC236}">
                <a16:creationId xmlns:a16="http://schemas.microsoft.com/office/drawing/2014/main" id="{8B3D2A36-6B63-014F-B0CC-B9C45E81A3EF}"/>
              </a:ext>
            </a:extLst>
          </p:cNvPr>
          <p:cNvGrpSpPr/>
          <p:nvPr/>
        </p:nvGrpSpPr>
        <p:grpSpPr>
          <a:xfrm>
            <a:off x="336788" y="2614125"/>
            <a:ext cx="4795925" cy="2041041"/>
            <a:chOff x="336788" y="2614125"/>
            <a:chExt cx="4795925" cy="2041041"/>
          </a:xfrm>
        </p:grpSpPr>
        <p:grpSp>
          <p:nvGrpSpPr>
            <p:cNvPr id="86" name="Group 85">
              <a:extLst>
                <a:ext uri="{FF2B5EF4-FFF2-40B4-BE49-F238E27FC236}">
                  <a16:creationId xmlns:a16="http://schemas.microsoft.com/office/drawing/2014/main" id="{00540826-1C05-564A-B3C1-949B932F58E2}"/>
                </a:ext>
              </a:extLst>
            </p:cNvPr>
            <p:cNvGrpSpPr/>
            <p:nvPr/>
          </p:nvGrpSpPr>
          <p:grpSpPr>
            <a:xfrm>
              <a:off x="336788" y="2614125"/>
              <a:ext cx="4795925" cy="2041041"/>
              <a:chOff x="65577" y="2590404"/>
              <a:chExt cx="4795925" cy="2041041"/>
            </a:xfrm>
          </p:grpSpPr>
          <p:grpSp>
            <p:nvGrpSpPr>
              <p:cNvPr id="18" name="Group 17">
                <a:extLst>
                  <a:ext uri="{FF2B5EF4-FFF2-40B4-BE49-F238E27FC236}">
                    <a16:creationId xmlns:a16="http://schemas.microsoft.com/office/drawing/2014/main" id="{EA5F1ADD-00C5-9942-AD27-15964ED68AA5}"/>
                  </a:ext>
                </a:extLst>
              </p:cNvPr>
              <p:cNvGrpSpPr/>
              <p:nvPr/>
            </p:nvGrpSpPr>
            <p:grpSpPr>
              <a:xfrm>
                <a:off x="1184545" y="3076017"/>
                <a:ext cx="457200" cy="457200"/>
                <a:chOff x="336788" y="2925547"/>
                <a:chExt cx="457200" cy="457200"/>
              </a:xfrm>
            </p:grpSpPr>
            <p:sp>
              <p:nvSpPr>
                <p:cNvPr id="41" name="Oval 40">
                  <a:extLst>
                    <a:ext uri="{FF2B5EF4-FFF2-40B4-BE49-F238E27FC236}">
                      <a16:creationId xmlns:a16="http://schemas.microsoft.com/office/drawing/2014/main" id="{971766B0-77E9-344A-B12F-8540E0B8D919}"/>
                    </a:ext>
                  </a:extLst>
                </p:cNvPr>
                <p:cNvSpPr/>
                <p:nvPr/>
              </p:nvSpPr>
              <p:spPr>
                <a:xfrm>
                  <a:off x="336788" y="2925547"/>
                  <a:ext cx="457200" cy="457200"/>
                </a:xfrm>
                <a:prstGeom prst="ellipse">
                  <a:avLst/>
                </a:prstGeom>
                <a:noFill/>
                <a:ln w="25400" cap="flat" cmpd="sng" algn="ctr">
                  <a:solidFill>
                    <a:srgbClr val="029BE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12" name="TextBox 11">
                  <a:extLst>
                    <a:ext uri="{FF2B5EF4-FFF2-40B4-BE49-F238E27FC236}">
                      <a16:creationId xmlns:a16="http://schemas.microsoft.com/office/drawing/2014/main" id="{EBFFB14A-71FC-CB49-BE86-0C32B485E644}"/>
                    </a:ext>
                  </a:extLst>
                </p:cNvPr>
                <p:cNvSpPr txBox="1"/>
                <p:nvPr/>
              </p:nvSpPr>
              <p:spPr>
                <a:xfrm>
                  <a:off x="357650" y="2945440"/>
                  <a:ext cx="436338" cy="369332"/>
                </a:xfrm>
                <a:prstGeom prst="rect">
                  <a:avLst/>
                </a:prstGeom>
                <a:noFill/>
              </p:spPr>
              <p:txBody>
                <a:bodyPr wrap="none" rtlCol="0">
                  <a:spAutoFit/>
                </a:bodyPr>
                <a:lstStyle/>
                <a:p>
                  <a:r>
                    <a:rPr lang="en-US" dirty="0">
                      <a:solidFill>
                        <a:schemeClr val="bg1"/>
                      </a:solidFill>
                    </a:rPr>
                    <a:t>w</a:t>
                  </a:r>
                  <a:r>
                    <a:rPr lang="en-US" baseline="-25000" dirty="0">
                      <a:solidFill>
                        <a:schemeClr val="bg1"/>
                      </a:solidFill>
                    </a:rPr>
                    <a:t>1</a:t>
                  </a:r>
                </a:p>
              </p:txBody>
            </p:sp>
          </p:grpSp>
          <p:grpSp>
            <p:nvGrpSpPr>
              <p:cNvPr id="44" name="Group 43">
                <a:extLst>
                  <a:ext uri="{FF2B5EF4-FFF2-40B4-BE49-F238E27FC236}">
                    <a16:creationId xmlns:a16="http://schemas.microsoft.com/office/drawing/2014/main" id="{5A939B46-48F6-AB4E-856D-183E9EEF81E5}"/>
                  </a:ext>
                </a:extLst>
              </p:cNvPr>
              <p:cNvGrpSpPr/>
              <p:nvPr/>
            </p:nvGrpSpPr>
            <p:grpSpPr>
              <a:xfrm>
                <a:off x="1184545" y="3625131"/>
                <a:ext cx="457200" cy="457200"/>
                <a:chOff x="336788" y="2925547"/>
                <a:chExt cx="457200" cy="457200"/>
              </a:xfrm>
            </p:grpSpPr>
            <p:sp>
              <p:nvSpPr>
                <p:cNvPr id="45" name="Oval 44">
                  <a:extLst>
                    <a:ext uri="{FF2B5EF4-FFF2-40B4-BE49-F238E27FC236}">
                      <a16:creationId xmlns:a16="http://schemas.microsoft.com/office/drawing/2014/main" id="{1DC24DC5-71A2-5A49-A9A2-5E44C3E338D3}"/>
                    </a:ext>
                  </a:extLst>
                </p:cNvPr>
                <p:cNvSpPr/>
                <p:nvPr/>
              </p:nvSpPr>
              <p:spPr>
                <a:xfrm>
                  <a:off x="336788" y="2925547"/>
                  <a:ext cx="457200" cy="457200"/>
                </a:xfrm>
                <a:prstGeom prst="ellipse">
                  <a:avLst/>
                </a:prstGeom>
                <a:noFill/>
                <a:ln w="25400" cap="flat" cmpd="sng" algn="ctr">
                  <a:solidFill>
                    <a:srgbClr val="029BE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47" name="TextBox 46">
                  <a:extLst>
                    <a:ext uri="{FF2B5EF4-FFF2-40B4-BE49-F238E27FC236}">
                      <a16:creationId xmlns:a16="http://schemas.microsoft.com/office/drawing/2014/main" id="{0C0FD7F5-9358-C84C-B345-4B9B2E12E1E4}"/>
                    </a:ext>
                  </a:extLst>
                </p:cNvPr>
                <p:cNvSpPr txBox="1"/>
                <p:nvPr/>
              </p:nvSpPr>
              <p:spPr>
                <a:xfrm>
                  <a:off x="357650" y="2945440"/>
                  <a:ext cx="436338" cy="369332"/>
                </a:xfrm>
                <a:prstGeom prst="rect">
                  <a:avLst/>
                </a:prstGeom>
                <a:noFill/>
              </p:spPr>
              <p:txBody>
                <a:bodyPr wrap="none" rtlCol="0">
                  <a:spAutoFit/>
                </a:bodyPr>
                <a:lstStyle/>
                <a:p>
                  <a:r>
                    <a:rPr lang="en-US" dirty="0">
                      <a:solidFill>
                        <a:schemeClr val="bg1"/>
                      </a:solidFill>
                    </a:rPr>
                    <a:t>w</a:t>
                  </a:r>
                  <a:r>
                    <a:rPr lang="en-US" baseline="-25000" dirty="0">
                      <a:solidFill>
                        <a:schemeClr val="bg1"/>
                      </a:solidFill>
                    </a:rPr>
                    <a:t>2</a:t>
                  </a:r>
                </a:p>
              </p:txBody>
            </p:sp>
          </p:grpSp>
          <p:grpSp>
            <p:nvGrpSpPr>
              <p:cNvPr id="48" name="Group 47">
                <a:extLst>
                  <a:ext uri="{FF2B5EF4-FFF2-40B4-BE49-F238E27FC236}">
                    <a16:creationId xmlns:a16="http://schemas.microsoft.com/office/drawing/2014/main" id="{CD32A113-80C5-614F-B93A-8EFB15F6852E}"/>
                  </a:ext>
                </a:extLst>
              </p:cNvPr>
              <p:cNvGrpSpPr/>
              <p:nvPr/>
            </p:nvGrpSpPr>
            <p:grpSpPr>
              <a:xfrm>
                <a:off x="1184545" y="4174245"/>
                <a:ext cx="457200" cy="457200"/>
                <a:chOff x="336788" y="2925547"/>
                <a:chExt cx="457200" cy="457200"/>
              </a:xfrm>
            </p:grpSpPr>
            <p:sp>
              <p:nvSpPr>
                <p:cNvPr id="50" name="Oval 49">
                  <a:extLst>
                    <a:ext uri="{FF2B5EF4-FFF2-40B4-BE49-F238E27FC236}">
                      <a16:creationId xmlns:a16="http://schemas.microsoft.com/office/drawing/2014/main" id="{EE17121D-42DF-2346-B8E1-75E28D556E3E}"/>
                    </a:ext>
                  </a:extLst>
                </p:cNvPr>
                <p:cNvSpPr/>
                <p:nvPr/>
              </p:nvSpPr>
              <p:spPr>
                <a:xfrm>
                  <a:off x="336788" y="2925547"/>
                  <a:ext cx="457200" cy="457200"/>
                </a:xfrm>
                <a:prstGeom prst="ellipse">
                  <a:avLst/>
                </a:prstGeom>
                <a:noFill/>
                <a:ln w="25400" cap="flat" cmpd="sng" algn="ctr">
                  <a:solidFill>
                    <a:srgbClr val="029BE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51" name="TextBox 50">
                  <a:extLst>
                    <a:ext uri="{FF2B5EF4-FFF2-40B4-BE49-F238E27FC236}">
                      <a16:creationId xmlns:a16="http://schemas.microsoft.com/office/drawing/2014/main" id="{4F8A291D-232F-9440-91A5-8787B559AF57}"/>
                    </a:ext>
                  </a:extLst>
                </p:cNvPr>
                <p:cNvSpPr txBox="1"/>
                <p:nvPr/>
              </p:nvSpPr>
              <p:spPr>
                <a:xfrm>
                  <a:off x="357650" y="2945440"/>
                  <a:ext cx="436338" cy="369332"/>
                </a:xfrm>
                <a:prstGeom prst="rect">
                  <a:avLst/>
                </a:prstGeom>
                <a:noFill/>
              </p:spPr>
              <p:txBody>
                <a:bodyPr wrap="none" rtlCol="0">
                  <a:spAutoFit/>
                </a:bodyPr>
                <a:lstStyle/>
                <a:p>
                  <a:r>
                    <a:rPr lang="en-US" dirty="0" err="1">
                      <a:solidFill>
                        <a:schemeClr val="bg1"/>
                      </a:solidFill>
                    </a:rPr>
                    <a:t>w</a:t>
                  </a:r>
                  <a:r>
                    <a:rPr lang="en-US" baseline="-25000" dirty="0" err="1">
                      <a:solidFill>
                        <a:schemeClr val="bg1"/>
                      </a:solidFill>
                    </a:rPr>
                    <a:t>n</a:t>
                  </a:r>
                  <a:endParaRPr lang="en-US" baseline="-25000" dirty="0">
                    <a:solidFill>
                      <a:schemeClr val="bg1"/>
                    </a:solidFill>
                  </a:endParaRPr>
                </a:p>
              </p:txBody>
            </p:sp>
          </p:grpSp>
          <p:sp>
            <p:nvSpPr>
              <p:cNvPr id="53" name="TextBox 52">
                <a:extLst>
                  <a:ext uri="{FF2B5EF4-FFF2-40B4-BE49-F238E27FC236}">
                    <a16:creationId xmlns:a16="http://schemas.microsoft.com/office/drawing/2014/main" id="{1F2D6AD0-66C9-F64E-A488-6730CD917381}"/>
                  </a:ext>
                </a:extLst>
              </p:cNvPr>
              <p:cNvSpPr txBox="1"/>
              <p:nvPr/>
            </p:nvSpPr>
            <p:spPr>
              <a:xfrm>
                <a:off x="276064" y="3119951"/>
                <a:ext cx="385042" cy="369332"/>
              </a:xfrm>
              <a:prstGeom prst="rect">
                <a:avLst/>
              </a:prstGeom>
              <a:noFill/>
            </p:spPr>
            <p:txBody>
              <a:bodyPr wrap="none" rtlCol="0">
                <a:spAutoFit/>
              </a:bodyPr>
              <a:lstStyle/>
              <a:p>
                <a:r>
                  <a:rPr lang="en-US" dirty="0">
                    <a:solidFill>
                      <a:schemeClr val="bg1"/>
                    </a:solidFill>
                  </a:rPr>
                  <a:t>x</a:t>
                </a:r>
                <a:r>
                  <a:rPr lang="en-US" baseline="-25000" dirty="0">
                    <a:solidFill>
                      <a:schemeClr val="bg1"/>
                    </a:solidFill>
                  </a:rPr>
                  <a:t>1</a:t>
                </a:r>
              </a:p>
            </p:txBody>
          </p:sp>
          <p:sp>
            <p:nvSpPr>
              <p:cNvPr id="54" name="TextBox 53">
                <a:extLst>
                  <a:ext uri="{FF2B5EF4-FFF2-40B4-BE49-F238E27FC236}">
                    <a16:creationId xmlns:a16="http://schemas.microsoft.com/office/drawing/2014/main" id="{BE076A17-0044-9A4C-8461-108F8EB72DE6}"/>
                  </a:ext>
                </a:extLst>
              </p:cNvPr>
              <p:cNvSpPr txBox="1"/>
              <p:nvPr/>
            </p:nvSpPr>
            <p:spPr>
              <a:xfrm>
                <a:off x="265262" y="3647279"/>
                <a:ext cx="385042" cy="369332"/>
              </a:xfrm>
              <a:prstGeom prst="rect">
                <a:avLst/>
              </a:prstGeom>
              <a:noFill/>
            </p:spPr>
            <p:txBody>
              <a:bodyPr wrap="none" rtlCol="0">
                <a:spAutoFit/>
              </a:bodyPr>
              <a:lstStyle/>
              <a:p>
                <a:r>
                  <a:rPr lang="en-US" dirty="0">
                    <a:solidFill>
                      <a:schemeClr val="bg1"/>
                    </a:solidFill>
                  </a:rPr>
                  <a:t>x</a:t>
                </a:r>
                <a:r>
                  <a:rPr lang="en-US" baseline="-25000" dirty="0">
                    <a:solidFill>
                      <a:schemeClr val="bg1"/>
                    </a:solidFill>
                  </a:rPr>
                  <a:t>2</a:t>
                </a:r>
              </a:p>
            </p:txBody>
          </p:sp>
          <p:sp>
            <p:nvSpPr>
              <p:cNvPr id="56" name="TextBox 55">
                <a:extLst>
                  <a:ext uri="{FF2B5EF4-FFF2-40B4-BE49-F238E27FC236}">
                    <a16:creationId xmlns:a16="http://schemas.microsoft.com/office/drawing/2014/main" id="{B30F832E-F3C5-7047-B000-B8B7A3D108A6}"/>
                  </a:ext>
                </a:extLst>
              </p:cNvPr>
              <p:cNvSpPr txBox="1"/>
              <p:nvPr/>
            </p:nvSpPr>
            <p:spPr>
              <a:xfrm>
                <a:off x="267692" y="4218179"/>
                <a:ext cx="385042" cy="369332"/>
              </a:xfrm>
              <a:prstGeom prst="rect">
                <a:avLst/>
              </a:prstGeom>
              <a:noFill/>
            </p:spPr>
            <p:txBody>
              <a:bodyPr wrap="none" rtlCol="0">
                <a:spAutoFit/>
              </a:bodyPr>
              <a:lstStyle/>
              <a:p>
                <a:r>
                  <a:rPr lang="en-US" dirty="0" err="1">
                    <a:solidFill>
                      <a:schemeClr val="bg1"/>
                    </a:solidFill>
                  </a:rPr>
                  <a:t>x</a:t>
                </a:r>
                <a:r>
                  <a:rPr lang="en-US" baseline="-25000" dirty="0" err="1">
                    <a:solidFill>
                      <a:schemeClr val="bg1"/>
                    </a:solidFill>
                  </a:rPr>
                  <a:t>n</a:t>
                </a:r>
                <a:endParaRPr lang="en-US" baseline="-25000" dirty="0">
                  <a:solidFill>
                    <a:schemeClr val="bg1"/>
                  </a:solidFill>
                </a:endParaRPr>
              </a:p>
            </p:txBody>
          </p:sp>
          <p:grpSp>
            <p:nvGrpSpPr>
              <p:cNvPr id="57" name="Group 56">
                <a:extLst>
                  <a:ext uri="{FF2B5EF4-FFF2-40B4-BE49-F238E27FC236}">
                    <a16:creationId xmlns:a16="http://schemas.microsoft.com/office/drawing/2014/main" id="{931DD8A9-AE28-E447-ABA3-37B2858407BD}"/>
                  </a:ext>
                </a:extLst>
              </p:cNvPr>
              <p:cNvGrpSpPr/>
              <p:nvPr/>
            </p:nvGrpSpPr>
            <p:grpSpPr>
              <a:xfrm>
                <a:off x="2173556" y="3433022"/>
                <a:ext cx="817355" cy="815669"/>
                <a:chOff x="336788" y="2925545"/>
                <a:chExt cx="457200" cy="457200"/>
              </a:xfrm>
            </p:grpSpPr>
            <p:sp>
              <p:nvSpPr>
                <p:cNvPr id="59" name="Oval 58">
                  <a:extLst>
                    <a:ext uri="{FF2B5EF4-FFF2-40B4-BE49-F238E27FC236}">
                      <a16:creationId xmlns:a16="http://schemas.microsoft.com/office/drawing/2014/main" id="{A616AF62-BBE7-7E46-AF06-2A0CC3CF5C43}"/>
                    </a:ext>
                  </a:extLst>
                </p:cNvPr>
                <p:cNvSpPr/>
                <p:nvPr/>
              </p:nvSpPr>
              <p:spPr>
                <a:xfrm>
                  <a:off x="336788" y="2925545"/>
                  <a:ext cx="457200" cy="457200"/>
                </a:xfrm>
                <a:prstGeom prst="ellipse">
                  <a:avLst/>
                </a:prstGeom>
                <a:noFill/>
                <a:ln w="25400" cap="flat" cmpd="sng" algn="ctr">
                  <a:solidFill>
                    <a:srgbClr val="029BE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60" name="TextBox 59">
                  <a:extLst>
                    <a:ext uri="{FF2B5EF4-FFF2-40B4-BE49-F238E27FC236}">
                      <a16:creationId xmlns:a16="http://schemas.microsoft.com/office/drawing/2014/main" id="{488B714E-3674-904C-9AF7-0DEFE58A1226}"/>
                    </a:ext>
                  </a:extLst>
                </p:cNvPr>
                <p:cNvSpPr txBox="1"/>
                <p:nvPr/>
              </p:nvSpPr>
              <p:spPr>
                <a:xfrm>
                  <a:off x="427839" y="2961419"/>
                  <a:ext cx="190714" cy="362282"/>
                </a:xfrm>
                <a:prstGeom prst="rect">
                  <a:avLst/>
                </a:prstGeom>
                <a:noFill/>
              </p:spPr>
              <p:txBody>
                <a:bodyPr wrap="square" rtlCol="0">
                  <a:spAutoFit/>
                </a:bodyPr>
                <a:lstStyle/>
                <a:p>
                  <a:r>
                    <a:rPr lang="en-US" sz="3600" dirty="0" err="1">
                      <a:solidFill>
                        <a:schemeClr val="bg1"/>
                      </a:solidFill>
                    </a:rPr>
                    <a:t>Σ</a:t>
                  </a:r>
                  <a:endParaRPr lang="en-US" sz="4000" dirty="0">
                    <a:solidFill>
                      <a:schemeClr val="bg1"/>
                    </a:solidFill>
                  </a:endParaRPr>
                </a:p>
              </p:txBody>
            </p:sp>
          </p:grpSp>
          <p:grpSp>
            <p:nvGrpSpPr>
              <p:cNvPr id="25" name="Group 24">
                <a:extLst>
                  <a:ext uri="{FF2B5EF4-FFF2-40B4-BE49-F238E27FC236}">
                    <a16:creationId xmlns:a16="http://schemas.microsoft.com/office/drawing/2014/main" id="{54B909B7-820B-F64E-B9C4-F1CF76407BDE}"/>
                  </a:ext>
                </a:extLst>
              </p:cNvPr>
              <p:cNvGrpSpPr/>
              <p:nvPr/>
            </p:nvGrpSpPr>
            <p:grpSpPr>
              <a:xfrm>
                <a:off x="3463654" y="3533220"/>
                <a:ext cx="514800" cy="545685"/>
                <a:chOff x="3386986" y="3508405"/>
                <a:chExt cx="514800" cy="556093"/>
              </a:xfrm>
            </p:grpSpPr>
            <p:sp>
              <p:nvSpPr>
                <p:cNvPr id="21" name="Rectangle 20">
                  <a:extLst>
                    <a:ext uri="{FF2B5EF4-FFF2-40B4-BE49-F238E27FC236}">
                      <a16:creationId xmlns:a16="http://schemas.microsoft.com/office/drawing/2014/main" id="{798C5C41-E917-F746-B2DA-D149D931177B}"/>
                    </a:ext>
                  </a:extLst>
                </p:cNvPr>
                <p:cNvSpPr/>
                <p:nvPr/>
              </p:nvSpPr>
              <p:spPr>
                <a:xfrm>
                  <a:off x="3386986" y="3587596"/>
                  <a:ext cx="419050" cy="476902"/>
                </a:xfrm>
                <a:prstGeom prst="rect">
                  <a:avLst/>
                </a:prstGeom>
                <a:noFill/>
                <a:ln w="19050">
                  <a:solidFill>
                    <a:srgbClr val="029B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8754D94B-20A1-4847-8E0C-1048011F4756}"/>
                    </a:ext>
                  </a:extLst>
                </p:cNvPr>
                <p:cNvSpPr txBox="1"/>
                <p:nvPr/>
              </p:nvSpPr>
              <p:spPr>
                <a:xfrm>
                  <a:off x="3386986" y="3508405"/>
                  <a:ext cx="514800" cy="533200"/>
                </a:xfrm>
                <a:prstGeom prst="rect">
                  <a:avLst/>
                </a:prstGeom>
                <a:noFill/>
              </p:spPr>
              <p:txBody>
                <a:bodyPr wrap="square" rtlCol="0">
                  <a:spAutoFit/>
                </a:bodyPr>
                <a:lstStyle/>
                <a:p>
                  <a:r>
                    <a:rPr lang="en-US" sz="2800" dirty="0">
                      <a:solidFill>
                        <a:schemeClr val="bg1"/>
                      </a:solidFill>
                    </a:rPr>
                    <a:t>φ</a:t>
                  </a:r>
                  <a:endParaRPr lang="en-US" sz="4000" dirty="0">
                    <a:solidFill>
                      <a:schemeClr val="bg1"/>
                    </a:solidFill>
                  </a:endParaRPr>
                </a:p>
              </p:txBody>
            </p:sp>
          </p:grpSp>
          <p:cxnSp>
            <p:nvCxnSpPr>
              <p:cNvPr id="28" name="Straight Arrow Connector 27">
                <a:extLst>
                  <a:ext uri="{FF2B5EF4-FFF2-40B4-BE49-F238E27FC236}">
                    <a16:creationId xmlns:a16="http://schemas.microsoft.com/office/drawing/2014/main" id="{6D32F786-888D-7549-9F4E-F9BC235F06C5}"/>
                  </a:ext>
                </a:extLst>
              </p:cNvPr>
              <p:cNvCxnSpPr>
                <a:stCxn id="53" idx="3"/>
                <a:endCxn id="41" idx="2"/>
              </p:cNvCxnSpPr>
              <p:nvPr/>
            </p:nvCxnSpPr>
            <p:spPr>
              <a:xfrm>
                <a:off x="661106" y="3304617"/>
                <a:ext cx="523439" cy="0"/>
              </a:xfrm>
              <a:prstGeom prst="straightConnector1">
                <a:avLst/>
              </a:prstGeom>
              <a:ln>
                <a:solidFill>
                  <a:srgbClr val="029BE4"/>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668FB90B-21E4-414C-8CCE-FEBBBA58BA43}"/>
                  </a:ext>
                </a:extLst>
              </p:cNvPr>
              <p:cNvCxnSpPr/>
              <p:nvPr/>
            </p:nvCxnSpPr>
            <p:spPr>
              <a:xfrm>
                <a:off x="650304" y="3848486"/>
                <a:ext cx="523439" cy="0"/>
              </a:xfrm>
              <a:prstGeom prst="straightConnector1">
                <a:avLst/>
              </a:prstGeom>
              <a:ln>
                <a:solidFill>
                  <a:srgbClr val="029BE4"/>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45FA952A-AAB0-B04C-8EC6-33C4BF0D7892}"/>
                  </a:ext>
                </a:extLst>
              </p:cNvPr>
              <p:cNvCxnSpPr/>
              <p:nvPr/>
            </p:nvCxnSpPr>
            <p:spPr>
              <a:xfrm>
                <a:off x="650303" y="4402845"/>
                <a:ext cx="523439" cy="0"/>
              </a:xfrm>
              <a:prstGeom prst="straightConnector1">
                <a:avLst/>
              </a:prstGeom>
              <a:ln>
                <a:solidFill>
                  <a:srgbClr val="029BE4"/>
                </a:solidFill>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6A6C1F2D-BF47-1743-8950-DD31CF3E740F}"/>
                  </a:ext>
                </a:extLst>
              </p:cNvPr>
              <p:cNvCxnSpPr>
                <a:cxnSpLocks/>
                <a:stCxn id="41" idx="6"/>
                <a:endCxn id="59" idx="1"/>
              </p:cNvCxnSpPr>
              <p:nvPr/>
            </p:nvCxnSpPr>
            <p:spPr>
              <a:xfrm>
                <a:off x="1641745" y="3304617"/>
                <a:ext cx="651510" cy="247854"/>
              </a:xfrm>
              <a:prstGeom prst="straightConnector1">
                <a:avLst/>
              </a:prstGeom>
              <a:ln>
                <a:solidFill>
                  <a:srgbClr val="029BE4"/>
                </a:solidFil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B59EFA8A-491D-194F-A9F6-0F65CDB5BE77}"/>
                  </a:ext>
                </a:extLst>
              </p:cNvPr>
              <p:cNvCxnSpPr>
                <a:cxnSpLocks/>
                <a:stCxn id="45" idx="6"/>
                <a:endCxn id="59" idx="2"/>
              </p:cNvCxnSpPr>
              <p:nvPr/>
            </p:nvCxnSpPr>
            <p:spPr>
              <a:xfrm flipV="1">
                <a:off x="1641745" y="3840853"/>
                <a:ext cx="531811" cy="12878"/>
              </a:xfrm>
              <a:prstGeom prst="straightConnector1">
                <a:avLst/>
              </a:prstGeom>
              <a:ln>
                <a:solidFill>
                  <a:srgbClr val="029BE4"/>
                </a:solidFill>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738A7879-9EA5-5842-B6B3-6DF1679FC993}"/>
                  </a:ext>
                </a:extLst>
              </p:cNvPr>
              <p:cNvCxnSpPr>
                <a:cxnSpLocks/>
                <a:stCxn id="50" idx="6"/>
                <a:endCxn id="59" idx="3"/>
              </p:cNvCxnSpPr>
              <p:nvPr/>
            </p:nvCxnSpPr>
            <p:spPr>
              <a:xfrm flipV="1">
                <a:off x="1641745" y="4129235"/>
                <a:ext cx="651510" cy="273610"/>
              </a:xfrm>
              <a:prstGeom prst="straightConnector1">
                <a:avLst/>
              </a:prstGeom>
              <a:ln>
                <a:solidFill>
                  <a:srgbClr val="029BE4"/>
                </a:solidFill>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928088D2-CED9-DB49-BCB9-36D1E78FE8F4}"/>
                  </a:ext>
                </a:extLst>
              </p:cNvPr>
              <p:cNvCxnSpPr>
                <a:cxnSpLocks/>
                <a:stCxn id="59" idx="6"/>
                <a:endCxn id="21" idx="1"/>
              </p:cNvCxnSpPr>
              <p:nvPr/>
            </p:nvCxnSpPr>
            <p:spPr>
              <a:xfrm>
                <a:off x="2990911" y="3840857"/>
                <a:ext cx="472743" cy="4060"/>
              </a:xfrm>
              <a:prstGeom prst="straightConnector1">
                <a:avLst/>
              </a:prstGeom>
              <a:ln>
                <a:solidFill>
                  <a:srgbClr val="029BE4"/>
                </a:solidFill>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F4938FBA-4487-AF4C-8695-93137BD94673}"/>
                  </a:ext>
                </a:extLst>
              </p:cNvPr>
              <p:cNvCxnSpPr>
                <a:cxnSpLocks/>
                <a:stCxn id="21" idx="3"/>
              </p:cNvCxnSpPr>
              <p:nvPr/>
            </p:nvCxnSpPr>
            <p:spPr>
              <a:xfrm>
                <a:off x="3882704" y="3844917"/>
                <a:ext cx="438994" cy="0"/>
              </a:xfrm>
              <a:prstGeom prst="straightConnector1">
                <a:avLst/>
              </a:prstGeom>
              <a:ln>
                <a:solidFill>
                  <a:srgbClr val="029BE4"/>
                </a:solidFill>
                <a:tailEnd type="triangle"/>
              </a:ln>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id="{279ED7DC-045F-2D48-BEC9-894A20CB1FB2}"/>
                  </a:ext>
                </a:extLst>
              </p:cNvPr>
              <p:cNvSpPr txBox="1"/>
              <p:nvPr/>
            </p:nvSpPr>
            <p:spPr>
              <a:xfrm>
                <a:off x="65577" y="2590404"/>
                <a:ext cx="846445" cy="369332"/>
              </a:xfrm>
              <a:prstGeom prst="rect">
                <a:avLst/>
              </a:prstGeom>
              <a:noFill/>
            </p:spPr>
            <p:txBody>
              <a:bodyPr wrap="square" rtlCol="0">
                <a:spAutoFit/>
              </a:bodyPr>
              <a:lstStyle/>
              <a:p>
                <a:r>
                  <a:rPr lang="en-US" i="1" dirty="0">
                    <a:solidFill>
                      <a:schemeClr val="bg1"/>
                    </a:solidFill>
                  </a:rPr>
                  <a:t>Inputs</a:t>
                </a:r>
                <a:endParaRPr lang="en-US" i="1" baseline="-25000" dirty="0">
                  <a:solidFill>
                    <a:schemeClr val="bg1"/>
                  </a:solidFill>
                </a:endParaRPr>
              </a:p>
            </p:txBody>
          </p:sp>
          <p:sp>
            <p:nvSpPr>
              <p:cNvPr id="83" name="TextBox 82">
                <a:extLst>
                  <a:ext uri="{FF2B5EF4-FFF2-40B4-BE49-F238E27FC236}">
                    <a16:creationId xmlns:a16="http://schemas.microsoft.com/office/drawing/2014/main" id="{6D01D4C6-C5E3-314B-A3B3-ECEDCAED4509}"/>
                  </a:ext>
                </a:extLst>
              </p:cNvPr>
              <p:cNvSpPr txBox="1"/>
              <p:nvPr/>
            </p:nvSpPr>
            <p:spPr>
              <a:xfrm>
                <a:off x="922825" y="2595977"/>
                <a:ext cx="1064273" cy="369332"/>
              </a:xfrm>
              <a:prstGeom prst="rect">
                <a:avLst/>
              </a:prstGeom>
              <a:noFill/>
            </p:spPr>
            <p:txBody>
              <a:bodyPr wrap="square" rtlCol="0">
                <a:spAutoFit/>
              </a:bodyPr>
              <a:lstStyle/>
              <a:p>
                <a:r>
                  <a:rPr lang="en-US" i="1" dirty="0">
                    <a:solidFill>
                      <a:schemeClr val="bg1"/>
                    </a:solidFill>
                  </a:rPr>
                  <a:t>Weights</a:t>
                </a:r>
                <a:endParaRPr lang="en-US" i="1" baseline="-25000" dirty="0">
                  <a:solidFill>
                    <a:schemeClr val="bg1"/>
                  </a:solidFill>
                </a:endParaRPr>
              </a:p>
            </p:txBody>
          </p:sp>
          <p:sp>
            <p:nvSpPr>
              <p:cNvPr id="84" name="TextBox 83">
                <a:extLst>
                  <a:ext uri="{FF2B5EF4-FFF2-40B4-BE49-F238E27FC236}">
                    <a16:creationId xmlns:a16="http://schemas.microsoft.com/office/drawing/2014/main" id="{D6E45B37-A983-2448-8D63-7162732D72ED}"/>
                  </a:ext>
                </a:extLst>
              </p:cNvPr>
              <p:cNvSpPr txBox="1"/>
              <p:nvPr/>
            </p:nvSpPr>
            <p:spPr>
              <a:xfrm>
                <a:off x="2931823" y="2591345"/>
                <a:ext cx="1365157" cy="646331"/>
              </a:xfrm>
              <a:prstGeom prst="rect">
                <a:avLst/>
              </a:prstGeom>
              <a:noFill/>
            </p:spPr>
            <p:txBody>
              <a:bodyPr wrap="square" rtlCol="0">
                <a:spAutoFit/>
              </a:bodyPr>
              <a:lstStyle/>
              <a:p>
                <a:pPr algn="ctr"/>
                <a:r>
                  <a:rPr lang="en-US" i="1" dirty="0">
                    <a:solidFill>
                      <a:schemeClr val="bg1"/>
                    </a:solidFill>
                  </a:rPr>
                  <a:t>Non-Linear Activation</a:t>
                </a:r>
                <a:endParaRPr lang="en-US" i="1" baseline="-25000" dirty="0">
                  <a:solidFill>
                    <a:schemeClr val="bg1"/>
                  </a:solidFill>
                </a:endParaRPr>
              </a:p>
            </p:txBody>
          </p:sp>
          <p:sp>
            <p:nvSpPr>
              <p:cNvPr id="85" name="TextBox 84">
                <a:extLst>
                  <a:ext uri="{FF2B5EF4-FFF2-40B4-BE49-F238E27FC236}">
                    <a16:creationId xmlns:a16="http://schemas.microsoft.com/office/drawing/2014/main" id="{376A3AAF-2E28-2642-B730-89BCA1026997}"/>
                  </a:ext>
                </a:extLst>
              </p:cNvPr>
              <p:cNvSpPr txBox="1"/>
              <p:nvPr/>
            </p:nvSpPr>
            <p:spPr>
              <a:xfrm>
                <a:off x="4346702" y="3552691"/>
                <a:ext cx="514800" cy="461665"/>
              </a:xfrm>
              <a:prstGeom prst="rect">
                <a:avLst/>
              </a:prstGeom>
              <a:noFill/>
            </p:spPr>
            <p:txBody>
              <a:bodyPr wrap="square" rtlCol="0">
                <a:spAutoFit/>
              </a:bodyPr>
              <a:lstStyle/>
              <a:p>
                <a:r>
                  <a:rPr lang="en-US" sz="2400" dirty="0">
                    <a:solidFill>
                      <a:schemeClr val="bg1"/>
                    </a:solidFill>
                  </a:rPr>
                  <a:t>𝑦</a:t>
                </a:r>
              </a:p>
            </p:txBody>
          </p:sp>
        </p:grpSp>
        <p:sp>
          <p:nvSpPr>
            <p:cNvPr id="87" name="TextBox 86">
              <a:extLst>
                <a:ext uri="{FF2B5EF4-FFF2-40B4-BE49-F238E27FC236}">
                  <a16:creationId xmlns:a16="http://schemas.microsoft.com/office/drawing/2014/main" id="{60C6ABA1-0B1B-6F4C-9428-3C5CA0BF01C4}"/>
                </a:ext>
              </a:extLst>
            </p:cNvPr>
            <p:cNvSpPr txBox="1"/>
            <p:nvPr/>
          </p:nvSpPr>
          <p:spPr>
            <a:xfrm rot="5400000">
              <a:off x="552648" y="4010110"/>
              <a:ext cx="415498" cy="369332"/>
            </a:xfrm>
            <a:prstGeom prst="rect">
              <a:avLst/>
            </a:prstGeom>
            <a:noFill/>
          </p:spPr>
          <p:txBody>
            <a:bodyPr wrap="none" rtlCol="0">
              <a:spAutoFit/>
            </a:bodyPr>
            <a:lstStyle/>
            <a:p>
              <a:r>
                <a:rPr lang="en-US" dirty="0">
                  <a:solidFill>
                    <a:schemeClr val="bg1"/>
                  </a:solidFill>
                </a:rPr>
                <a:t>…</a:t>
              </a:r>
              <a:endParaRPr lang="en-US" baseline="-25000" dirty="0">
                <a:solidFill>
                  <a:schemeClr val="bg1"/>
                </a:solidFill>
              </a:endParaRPr>
            </a:p>
          </p:txBody>
        </p:sp>
      </p:gr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B3D0EDA1-B795-6747-B645-AACD82755676}"/>
                  </a:ext>
                </a:extLst>
              </p:cNvPr>
              <p:cNvSpPr txBox="1"/>
              <p:nvPr/>
            </p:nvSpPr>
            <p:spPr>
              <a:xfrm>
                <a:off x="5512916" y="3119631"/>
                <a:ext cx="2743898" cy="1225015"/>
              </a:xfrm>
              <a:prstGeom prst="rect">
                <a:avLst/>
              </a:prstGeom>
              <a:noFill/>
              <a:ln>
                <a:solidFill>
                  <a:schemeClr val="bg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𝑦</m:t>
                      </m:r>
                      <m:r>
                        <a:rPr lang="en-US" sz="2800" b="0" i="1" smtClean="0">
                          <a:solidFill>
                            <a:schemeClr val="bg1"/>
                          </a:solidFill>
                          <a:latin typeface="Cambria Math" panose="02040503050406030204" pitchFamily="18" charset="0"/>
                        </a:rPr>
                        <m:t>= </m:t>
                      </m:r>
                      <m:r>
                        <a:rPr lang="en-US" sz="2800" b="0" i="1" smtClean="0">
                          <a:solidFill>
                            <a:schemeClr val="bg1"/>
                          </a:solidFill>
                          <a:latin typeface="Cambria Math" panose="02040503050406030204" pitchFamily="18" charset="0"/>
                          <a:ea typeface="Cambria Math" panose="02040503050406030204" pitchFamily="18" charset="0"/>
                        </a:rPr>
                        <m:t>𝜑</m:t>
                      </m:r>
                      <m:r>
                        <a:rPr lang="en-US" sz="2800" b="0" i="1" smtClean="0">
                          <a:solidFill>
                            <a:schemeClr val="bg1"/>
                          </a:solidFill>
                          <a:latin typeface="Cambria Math" panose="02040503050406030204" pitchFamily="18" charset="0"/>
                          <a:ea typeface="Cambria Math" panose="02040503050406030204" pitchFamily="18" charset="0"/>
                        </a:rPr>
                        <m:t>(</m:t>
                      </m:r>
                      <m:nary>
                        <m:naryPr>
                          <m:chr m:val="∑"/>
                          <m:ctrlPr>
                            <a:rPr lang="en-US" sz="2800" b="0" i="1" smtClean="0">
                              <a:solidFill>
                                <a:schemeClr val="bg1"/>
                              </a:solidFill>
                              <a:latin typeface="Cambria Math" panose="02040503050406030204" pitchFamily="18" charset="0"/>
                              <a:ea typeface="Cambria Math" panose="02040503050406030204" pitchFamily="18" charset="0"/>
                            </a:rPr>
                          </m:ctrlPr>
                        </m:naryPr>
                        <m:sub>
                          <m:r>
                            <m:rPr>
                              <m:brk m:alnAt="23"/>
                            </m:rPr>
                            <a:rPr lang="en-US" sz="2800" b="0" i="1" smtClean="0">
                              <a:solidFill>
                                <a:schemeClr val="bg1"/>
                              </a:solidFill>
                              <a:latin typeface="Cambria Math" panose="02040503050406030204" pitchFamily="18" charset="0"/>
                              <a:ea typeface="Cambria Math" panose="02040503050406030204" pitchFamily="18" charset="0"/>
                            </a:rPr>
                            <m:t>𝑗</m:t>
                          </m:r>
                          <m:r>
                            <a:rPr lang="en-US" sz="2800" b="0" i="1" smtClean="0">
                              <a:solidFill>
                                <a:schemeClr val="bg1"/>
                              </a:solidFill>
                              <a:latin typeface="Cambria Math" panose="02040503050406030204" pitchFamily="18" charset="0"/>
                              <a:ea typeface="Cambria Math" panose="02040503050406030204" pitchFamily="18" charset="0"/>
                            </a:rPr>
                            <m:t>=1</m:t>
                          </m:r>
                        </m:sub>
                        <m:sup>
                          <m:r>
                            <a:rPr lang="en-US" sz="2800" b="0" i="1" smtClean="0">
                              <a:solidFill>
                                <a:schemeClr val="bg1"/>
                              </a:solidFill>
                              <a:latin typeface="Cambria Math" panose="02040503050406030204" pitchFamily="18" charset="0"/>
                              <a:ea typeface="Cambria Math" panose="02040503050406030204" pitchFamily="18" charset="0"/>
                            </a:rPr>
                            <m:t>𝑛</m:t>
                          </m:r>
                        </m:sup>
                        <m:e>
                          <m:r>
                            <a:rPr lang="en-US" sz="2800" b="0" i="1" smtClean="0">
                              <a:solidFill>
                                <a:schemeClr val="bg1"/>
                              </a:solidFill>
                              <a:latin typeface="Cambria Math" panose="02040503050406030204" pitchFamily="18" charset="0"/>
                              <a:ea typeface="Cambria Math" panose="02040503050406030204" pitchFamily="18" charset="0"/>
                            </a:rPr>
                            <m:t>𝑤</m:t>
                          </m:r>
                          <m:r>
                            <a:rPr lang="en-US" sz="2800" b="0" i="1" baseline="-25000" smtClean="0">
                              <a:solidFill>
                                <a:schemeClr val="bg1"/>
                              </a:solidFill>
                              <a:latin typeface="Cambria Math" panose="02040503050406030204" pitchFamily="18" charset="0"/>
                              <a:ea typeface="Cambria Math" panose="02040503050406030204" pitchFamily="18" charset="0"/>
                            </a:rPr>
                            <m:t>𝑗</m:t>
                          </m:r>
                          <m:r>
                            <a:rPr lang="en-US" sz="2800" b="0" i="1" smtClean="0">
                              <a:solidFill>
                                <a:schemeClr val="bg1"/>
                              </a:solidFill>
                              <a:latin typeface="Cambria Math" panose="02040503050406030204" pitchFamily="18" charset="0"/>
                              <a:ea typeface="Cambria Math" panose="02040503050406030204" pitchFamily="18" charset="0"/>
                            </a:rPr>
                            <m:t>𝑥</m:t>
                          </m:r>
                          <m:r>
                            <a:rPr lang="en-US" sz="2800" b="0" i="1" baseline="-25000" smtClean="0">
                              <a:solidFill>
                                <a:schemeClr val="bg1"/>
                              </a:solidFill>
                              <a:latin typeface="Cambria Math" panose="02040503050406030204" pitchFamily="18" charset="0"/>
                              <a:ea typeface="Cambria Math" panose="02040503050406030204" pitchFamily="18" charset="0"/>
                            </a:rPr>
                            <m:t>𝑗</m:t>
                          </m:r>
                          <m:r>
                            <a:rPr lang="en-US" sz="2800" b="0" i="1" smtClean="0">
                              <a:solidFill>
                                <a:schemeClr val="bg1"/>
                              </a:solidFill>
                              <a:latin typeface="Cambria Math" panose="02040503050406030204" pitchFamily="18" charset="0"/>
                              <a:ea typeface="Cambria Math" panose="02040503050406030204" pitchFamily="18" charset="0"/>
                            </a:rPr>
                            <m:t>)</m:t>
                          </m:r>
                        </m:e>
                      </m:nary>
                    </m:oMath>
                  </m:oMathPara>
                </a14:m>
                <a:endParaRPr lang="en-US" sz="2800" dirty="0">
                  <a:solidFill>
                    <a:schemeClr val="bg1"/>
                  </a:solidFill>
                </a:endParaRPr>
              </a:p>
            </p:txBody>
          </p:sp>
        </mc:Choice>
        <mc:Fallback xmlns="">
          <p:sp>
            <p:nvSpPr>
              <p:cNvPr id="106" name="TextBox 105">
                <a:extLst>
                  <a:ext uri="{FF2B5EF4-FFF2-40B4-BE49-F238E27FC236}">
                    <a16:creationId xmlns:a16="http://schemas.microsoft.com/office/drawing/2014/main" id="{B3D0EDA1-B795-6747-B645-AACD82755676}"/>
                  </a:ext>
                </a:extLst>
              </p:cNvPr>
              <p:cNvSpPr txBox="1">
                <a:spLocks noRot="1" noChangeAspect="1" noMove="1" noResize="1" noEditPoints="1" noAdjustHandles="1" noChangeArrowheads="1" noChangeShapeType="1" noTextEdit="1"/>
              </p:cNvSpPr>
              <p:nvPr/>
            </p:nvSpPr>
            <p:spPr>
              <a:xfrm>
                <a:off x="5512916" y="3119631"/>
                <a:ext cx="2743898" cy="1225015"/>
              </a:xfrm>
              <a:prstGeom prst="rect">
                <a:avLst/>
              </a:prstGeom>
              <a:blipFill>
                <a:blip r:embed="rId5"/>
                <a:stretch>
                  <a:fillRect l="-1835" t="-113265" b="-165306"/>
                </a:stretch>
              </a:blipFill>
              <a:ln>
                <a:solidFill>
                  <a:schemeClr val="bg1"/>
                </a:solidFill>
              </a:ln>
            </p:spPr>
            <p:txBody>
              <a:bodyPr/>
              <a:lstStyle/>
              <a:p>
                <a:r>
                  <a:rPr lang="en-US">
                    <a:noFill/>
                  </a:rPr>
                  <a:t> </a:t>
                </a:r>
              </a:p>
            </p:txBody>
          </p:sp>
        </mc:Fallback>
      </mc:AlternateContent>
      <p:sp>
        <p:nvSpPr>
          <p:cNvPr id="42" name="Title 1">
            <a:extLst>
              <a:ext uri="{FF2B5EF4-FFF2-40B4-BE49-F238E27FC236}">
                <a16:creationId xmlns:a16="http://schemas.microsoft.com/office/drawing/2014/main" id="{B40C754E-73E1-4E4C-B139-933BF79A8DAC}"/>
              </a:ext>
            </a:extLst>
          </p:cNvPr>
          <p:cNvSpPr>
            <a:spLocks noGrp="1"/>
          </p:cNvSpPr>
          <p:nvPr>
            <p:ph type="title"/>
          </p:nvPr>
        </p:nvSpPr>
        <p:spPr>
          <a:xfrm>
            <a:off x="336788" y="114935"/>
            <a:ext cx="8512243" cy="927283"/>
          </a:xfrm>
        </p:spPr>
        <p:txBody>
          <a:bodyPr anchor="ctr"/>
          <a:lstStyle/>
          <a:p>
            <a:pPr algn="ctr"/>
            <a:r>
              <a:rPr lang="en-US" b="1" dirty="0"/>
              <a:t>Brief Intro to Deep Learning – Artificial Neurons</a:t>
            </a:r>
          </a:p>
        </p:txBody>
      </p:sp>
    </p:spTree>
    <p:extLst>
      <p:ext uri="{BB962C8B-B14F-4D97-AF65-F5344CB8AC3E}">
        <p14:creationId xmlns:p14="http://schemas.microsoft.com/office/powerpoint/2010/main" val="138389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animEffect transition="in" filter="fade">
                                      <p:cBhvr>
                                        <p:cTn id="7" dur="500"/>
                                        <p:tgtEl>
                                          <p:spTgt spid="7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3">
                                            <p:txEl>
                                              <p:pRg st="1" end="1"/>
                                            </p:txEl>
                                          </p:spTgt>
                                        </p:tgtEl>
                                        <p:attrNameLst>
                                          <p:attrName>style.visibility</p:attrName>
                                        </p:attrNameLst>
                                      </p:cBhvr>
                                      <p:to>
                                        <p:strVal val="visible"/>
                                      </p:to>
                                    </p:set>
                                    <p:animEffect transition="in" filter="fade">
                                      <p:cBhvr>
                                        <p:cTn id="15" dur="500"/>
                                        <p:tgtEl>
                                          <p:spTgt spid="7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7"/>
                                        </p:tgtEl>
                                        <p:attrNameLst>
                                          <p:attrName>style.visibility</p:attrName>
                                        </p:attrNameLst>
                                      </p:cBhvr>
                                      <p:to>
                                        <p:strVal val="visible"/>
                                      </p:to>
                                    </p:set>
                                    <p:animEffect transition="in" filter="fade">
                                      <p:cBhvr>
                                        <p:cTn id="20" dur="500"/>
                                        <p:tgtEl>
                                          <p:spTgt spid="10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6"/>
                                        </p:tgtEl>
                                        <p:attrNameLst>
                                          <p:attrName>style.visibility</p:attrName>
                                        </p:attrNameLst>
                                      </p:cBhvr>
                                      <p:to>
                                        <p:strVal val="visible"/>
                                      </p:to>
                                    </p:set>
                                    <p:animEffect transition="in" filter="fade">
                                      <p:cBhvr>
                                        <p:cTn id="25"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uiExpand="1" build="p"/>
      <p:bldP spid="10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75D86-8954-7A42-90B3-A1B9A65E7AFB}"/>
              </a:ext>
            </a:extLst>
          </p:cNvPr>
          <p:cNvSpPr>
            <a:spLocks noGrp="1"/>
          </p:cNvSpPr>
          <p:nvPr>
            <p:ph type="title"/>
          </p:nvPr>
        </p:nvSpPr>
        <p:spPr>
          <a:xfrm>
            <a:off x="336788" y="285414"/>
            <a:ext cx="8807211" cy="808795"/>
          </a:xfrm>
        </p:spPr>
        <p:txBody>
          <a:bodyPr/>
          <a:lstStyle/>
          <a:p>
            <a:pPr algn="ctr"/>
            <a:r>
              <a:rPr lang="en-US" sz="2600" b="0" dirty="0" err="1"/>
              <a:t>GluonCV</a:t>
            </a:r>
            <a:r>
              <a:rPr lang="en-US" sz="2600" b="0" dirty="0"/>
              <a:t>: a Deep Learning Toolkit for Computer Vision</a:t>
            </a:r>
            <a:br>
              <a:rPr lang="en-US" sz="2600" b="0" dirty="0"/>
            </a:br>
            <a:r>
              <a:rPr lang="en-US" sz="2600" b="0" dirty="0">
                <a:hlinkClick r:id="rId2"/>
              </a:rPr>
              <a:t>https://gluon-cv.mxnet.io</a:t>
            </a:r>
            <a:endParaRPr lang="en-US" sz="2600" b="0" dirty="0">
              <a:solidFill>
                <a:schemeClr val="tx1">
                  <a:lumMod val="10000"/>
                  <a:lumOff val="90000"/>
                </a:schemeClr>
              </a:solidFill>
            </a:endParaRPr>
          </a:p>
        </p:txBody>
      </p:sp>
      <p:pic>
        <p:nvPicPr>
          <p:cNvPr id="5" name="Picture 4">
            <a:extLst>
              <a:ext uri="{FF2B5EF4-FFF2-40B4-BE49-F238E27FC236}">
                <a16:creationId xmlns:a16="http://schemas.microsoft.com/office/drawing/2014/main" id="{635D28EA-6475-0548-8D39-BDE694834F8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 y="1371601"/>
            <a:ext cx="1350083" cy="2015412"/>
          </a:xfrm>
          <a:prstGeom prst="rect">
            <a:avLst/>
          </a:prstGeom>
        </p:spPr>
      </p:pic>
      <p:pic>
        <p:nvPicPr>
          <p:cNvPr id="6" name="Picture 5">
            <a:extLst>
              <a:ext uri="{FF2B5EF4-FFF2-40B4-BE49-F238E27FC236}">
                <a16:creationId xmlns:a16="http://schemas.microsoft.com/office/drawing/2014/main" id="{2A227BC5-8709-0C4A-BAB2-0574A40E693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256330" y="1371601"/>
            <a:ext cx="2479006" cy="2015412"/>
          </a:xfrm>
          <a:prstGeom prst="rect">
            <a:avLst/>
          </a:prstGeom>
        </p:spPr>
      </p:pic>
      <p:pic>
        <p:nvPicPr>
          <p:cNvPr id="7" name="Picture 6">
            <a:extLst>
              <a:ext uri="{FF2B5EF4-FFF2-40B4-BE49-F238E27FC236}">
                <a16:creationId xmlns:a16="http://schemas.microsoft.com/office/drawing/2014/main" id="{60D219D2-41DB-CA44-B6A3-B176B08E3E7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712475" y="1371601"/>
            <a:ext cx="2696010" cy="2015412"/>
          </a:xfrm>
          <a:prstGeom prst="rect">
            <a:avLst/>
          </a:prstGeom>
        </p:spPr>
      </p:pic>
      <p:pic>
        <p:nvPicPr>
          <p:cNvPr id="8" name="Picture 7">
            <a:extLst>
              <a:ext uri="{FF2B5EF4-FFF2-40B4-BE49-F238E27FC236}">
                <a16:creationId xmlns:a16="http://schemas.microsoft.com/office/drawing/2014/main" id="{19CD5CB6-258C-3146-9E22-91D3E5AF06A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407031" y="1371601"/>
            <a:ext cx="2736969" cy="2015412"/>
          </a:xfrm>
          <a:prstGeom prst="rect">
            <a:avLst/>
          </a:prstGeom>
        </p:spPr>
      </p:pic>
      <p:sp>
        <p:nvSpPr>
          <p:cNvPr id="9" name="TextBox 8">
            <a:extLst>
              <a:ext uri="{FF2B5EF4-FFF2-40B4-BE49-F238E27FC236}">
                <a16:creationId xmlns:a16="http://schemas.microsoft.com/office/drawing/2014/main" id="{CD22F887-BD23-D04C-B4BD-7F351A8B05A7}"/>
              </a:ext>
            </a:extLst>
          </p:cNvPr>
          <p:cNvSpPr txBox="1"/>
          <p:nvPr/>
        </p:nvSpPr>
        <p:spPr>
          <a:xfrm>
            <a:off x="587829" y="3694922"/>
            <a:ext cx="6904653" cy="369332"/>
          </a:xfrm>
          <a:prstGeom prst="rect">
            <a:avLst/>
          </a:prstGeom>
          <a:noFill/>
        </p:spPr>
        <p:txBody>
          <a:bodyPr wrap="square" rtlCol="0">
            <a:spAutoFit/>
          </a:bodyPr>
          <a:lstStyle/>
          <a:p>
            <a:r>
              <a:rPr lang="en-US" dirty="0">
                <a:solidFill>
                  <a:schemeClr val="bg1"/>
                </a:solidFill>
              </a:rPr>
              <a:t>50+ Pre-trained models, with training scripts, datasets, tutorials</a:t>
            </a:r>
          </a:p>
        </p:txBody>
      </p:sp>
    </p:spTree>
    <p:extLst>
      <p:ext uri="{BB962C8B-B14F-4D97-AF65-F5344CB8AC3E}">
        <p14:creationId xmlns:p14="http://schemas.microsoft.com/office/powerpoint/2010/main" val="126294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F4EAC-B141-3C43-ADB1-F8053E603B04}"/>
              </a:ext>
            </a:extLst>
          </p:cNvPr>
          <p:cNvSpPr>
            <a:spLocks noGrp="1"/>
          </p:cNvSpPr>
          <p:nvPr>
            <p:ph type="title"/>
          </p:nvPr>
        </p:nvSpPr>
        <p:spPr/>
        <p:txBody>
          <a:bodyPr/>
          <a:lstStyle/>
          <a:p>
            <a:r>
              <a:rPr lang="en-US" sz="2800" b="0" dirty="0" err="1"/>
              <a:t>GluonCV</a:t>
            </a:r>
            <a:r>
              <a:rPr lang="en-US" sz="2800" b="0" dirty="0"/>
              <a:t>: pre-trained models, help to choose</a:t>
            </a:r>
          </a:p>
        </p:txBody>
      </p:sp>
      <p:pic>
        <p:nvPicPr>
          <p:cNvPr id="6" name="Picture 5">
            <a:extLst>
              <a:ext uri="{FF2B5EF4-FFF2-40B4-BE49-F238E27FC236}">
                <a16:creationId xmlns:a16="http://schemas.microsoft.com/office/drawing/2014/main" id="{EF90CE09-C5A6-B24B-95AC-088D4C0E9E80}"/>
              </a:ext>
            </a:extLst>
          </p:cNvPr>
          <p:cNvPicPr>
            <a:picLocks noChangeAspect="1"/>
          </p:cNvPicPr>
          <p:nvPr/>
        </p:nvPicPr>
        <p:blipFill>
          <a:blip r:embed="rId2"/>
          <a:stretch>
            <a:fillRect/>
          </a:stretch>
        </p:blipFill>
        <p:spPr>
          <a:xfrm>
            <a:off x="2584579" y="660677"/>
            <a:ext cx="4119966" cy="3990690"/>
          </a:xfrm>
          <a:prstGeom prst="rect">
            <a:avLst/>
          </a:prstGeom>
        </p:spPr>
      </p:pic>
    </p:spTree>
    <p:extLst>
      <p:ext uri="{BB962C8B-B14F-4D97-AF65-F5344CB8AC3E}">
        <p14:creationId xmlns:p14="http://schemas.microsoft.com/office/powerpoint/2010/main" val="1065348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BA564-7AFC-8D43-9525-999AD6DF2937}"/>
              </a:ext>
            </a:extLst>
          </p:cNvPr>
          <p:cNvSpPr>
            <a:spLocks noGrp="1"/>
          </p:cNvSpPr>
          <p:nvPr>
            <p:ph type="title"/>
          </p:nvPr>
        </p:nvSpPr>
        <p:spPr/>
        <p:txBody>
          <a:bodyPr/>
          <a:lstStyle/>
          <a:p>
            <a:r>
              <a:rPr lang="en-US" dirty="0" err="1"/>
              <a:t>GluonCV</a:t>
            </a:r>
            <a:r>
              <a:rPr lang="en-US" dirty="0"/>
              <a:t>: example code</a:t>
            </a:r>
          </a:p>
        </p:txBody>
      </p:sp>
      <p:pic>
        <p:nvPicPr>
          <p:cNvPr id="6" name="Content Placeholder 5">
            <a:extLst>
              <a:ext uri="{FF2B5EF4-FFF2-40B4-BE49-F238E27FC236}">
                <a16:creationId xmlns:a16="http://schemas.microsoft.com/office/drawing/2014/main" id="{CF6C4432-8DBB-6F4B-9CB8-AA16221F5D48}"/>
              </a:ext>
            </a:extLst>
          </p:cNvPr>
          <p:cNvPicPr>
            <a:picLocks noGrp="1" noChangeAspect="1"/>
          </p:cNvPicPr>
          <p:nvPr>
            <p:ph sz="half" idx="1"/>
          </p:nvPr>
        </p:nvPicPr>
        <p:blipFill>
          <a:blip r:embed="rId2"/>
          <a:stretch>
            <a:fillRect/>
          </a:stretch>
        </p:blipFill>
        <p:spPr>
          <a:xfrm>
            <a:off x="71919" y="739740"/>
            <a:ext cx="6236414" cy="3832260"/>
          </a:xfrm>
        </p:spPr>
      </p:pic>
      <p:pic>
        <p:nvPicPr>
          <p:cNvPr id="7" name="Picture 6">
            <a:extLst>
              <a:ext uri="{FF2B5EF4-FFF2-40B4-BE49-F238E27FC236}">
                <a16:creationId xmlns:a16="http://schemas.microsoft.com/office/drawing/2014/main" id="{C2CBF60B-A14D-9349-9B35-FC0A6967FF86}"/>
              </a:ext>
            </a:extLst>
          </p:cNvPr>
          <p:cNvPicPr>
            <a:picLocks noChangeAspect="1"/>
          </p:cNvPicPr>
          <p:nvPr/>
        </p:nvPicPr>
        <p:blipFill>
          <a:blip r:embed="rId3"/>
          <a:stretch>
            <a:fillRect/>
          </a:stretch>
        </p:blipFill>
        <p:spPr>
          <a:xfrm>
            <a:off x="6390526" y="739740"/>
            <a:ext cx="2609636" cy="3832259"/>
          </a:xfrm>
          <a:prstGeom prst="rect">
            <a:avLst/>
          </a:prstGeom>
        </p:spPr>
      </p:pic>
    </p:spTree>
    <p:extLst>
      <p:ext uri="{BB962C8B-B14F-4D97-AF65-F5344CB8AC3E}">
        <p14:creationId xmlns:p14="http://schemas.microsoft.com/office/powerpoint/2010/main" val="45487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3DEF3-94F9-6349-B96E-08FF8D8A5FFA}"/>
              </a:ext>
            </a:extLst>
          </p:cNvPr>
          <p:cNvSpPr>
            <a:spLocks noGrp="1"/>
          </p:cNvSpPr>
          <p:nvPr>
            <p:ph type="title"/>
          </p:nvPr>
        </p:nvSpPr>
        <p:spPr/>
        <p:txBody>
          <a:bodyPr/>
          <a:lstStyle/>
          <a:p>
            <a:r>
              <a:rPr lang="en-US" dirty="0"/>
              <a:t>Apache </a:t>
            </a:r>
            <a:r>
              <a:rPr lang="en-US" dirty="0" err="1"/>
              <a:t>MXNet</a:t>
            </a:r>
            <a:r>
              <a:rPr lang="en-US" dirty="0"/>
              <a:t> Ecosystem</a:t>
            </a:r>
          </a:p>
        </p:txBody>
      </p:sp>
      <p:sp>
        <p:nvSpPr>
          <p:cNvPr id="3" name="Content Placeholder 2">
            <a:extLst>
              <a:ext uri="{FF2B5EF4-FFF2-40B4-BE49-F238E27FC236}">
                <a16:creationId xmlns:a16="http://schemas.microsoft.com/office/drawing/2014/main" id="{0C47C347-FF0A-E748-A426-E44EEFE97A38}"/>
              </a:ext>
            </a:extLst>
          </p:cNvPr>
          <p:cNvSpPr>
            <a:spLocks noGrp="1"/>
          </p:cNvSpPr>
          <p:nvPr>
            <p:ph sz="half" idx="1"/>
          </p:nvPr>
        </p:nvSpPr>
        <p:spPr/>
        <p:txBody>
          <a:bodyPr/>
          <a:lstStyle/>
          <a:p>
            <a:pPr marL="342900" indent="-342900">
              <a:buFont typeface="Arial" panose="020B0604020202020204" pitchFamily="34" charset="0"/>
              <a:buChar char="•"/>
            </a:pPr>
            <a:r>
              <a:rPr lang="en-US" dirty="0"/>
              <a:t>ONNX </a:t>
            </a:r>
          </a:p>
          <a:p>
            <a:r>
              <a:rPr lang="en-US" dirty="0"/>
              <a:t>     Framework independent format for saving models</a:t>
            </a:r>
          </a:p>
          <a:p>
            <a:endParaRPr lang="en-US" dirty="0"/>
          </a:p>
          <a:p>
            <a:pPr marL="342900" indent="-342900">
              <a:buFont typeface="Arial" panose="020B0604020202020204" pitchFamily="34" charset="0"/>
              <a:buChar char="•"/>
            </a:pPr>
            <a:r>
              <a:rPr lang="en-US" dirty="0" err="1"/>
              <a:t>MXNet</a:t>
            </a:r>
            <a:r>
              <a:rPr lang="en-US" dirty="0"/>
              <a:t>-Model-Server</a:t>
            </a:r>
          </a:p>
          <a:p>
            <a:r>
              <a:rPr lang="en-US" dirty="0"/>
              <a:t>     Production ready solution to serve deep learning models.</a:t>
            </a:r>
          </a:p>
          <a:p>
            <a:endParaRPr lang="en-US" dirty="0"/>
          </a:p>
          <a:p>
            <a:r>
              <a:rPr lang="en-US" dirty="0"/>
              <a:t>Let’s take a quick walk through ONNX Model Zoo and run inference on a model using </a:t>
            </a:r>
            <a:r>
              <a:rPr lang="en-US" dirty="0" err="1"/>
              <a:t>MXNet</a:t>
            </a:r>
            <a:r>
              <a:rPr lang="en-US"/>
              <a:t> Model Server</a:t>
            </a:r>
            <a:r>
              <a:rPr lang="en-US" dirty="0"/>
              <a:t>.</a:t>
            </a:r>
          </a:p>
        </p:txBody>
      </p:sp>
    </p:spTree>
    <p:extLst>
      <p:ext uri="{BB962C8B-B14F-4D97-AF65-F5344CB8AC3E}">
        <p14:creationId xmlns:p14="http://schemas.microsoft.com/office/powerpoint/2010/main" val="3274432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52CAF-A629-F94F-B222-804C288A76E0}"/>
              </a:ext>
            </a:extLst>
          </p:cNvPr>
          <p:cNvSpPr>
            <a:spLocks noGrp="1"/>
          </p:cNvSpPr>
          <p:nvPr>
            <p:ph type="title"/>
          </p:nvPr>
        </p:nvSpPr>
        <p:spPr/>
        <p:txBody>
          <a:bodyPr/>
          <a:lstStyle/>
          <a:p>
            <a:r>
              <a:rPr lang="en-US" dirty="0"/>
              <a:t>Apache </a:t>
            </a:r>
            <a:r>
              <a:rPr lang="en-US" dirty="0" err="1"/>
              <a:t>MXNet</a:t>
            </a:r>
            <a:r>
              <a:rPr lang="en-US" dirty="0"/>
              <a:t> Resources</a:t>
            </a:r>
          </a:p>
        </p:txBody>
      </p:sp>
      <p:sp>
        <p:nvSpPr>
          <p:cNvPr id="3" name="Content Placeholder 2">
            <a:extLst>
              <a:ext uri="{FF2B5EF4-FFF2-40B4-BE49-F238E27FC236}">
                <a16:creationId xmlns:a16="http://schemas.microsoft.com/office/drawing/2014/main" id="{A39994A5-A3EB-3E47-9C5D-3E5E8FBC4BB9}"/>
              </a:ext>
            </a:extLst>
          </p:cNvPr>
          <p:cNvSpPr>
            <a:spLocks noGrp="1"/>
          </p:cNvSpPr>
          <p:nvPr>
            <p:ph idx="1"/>
          </p:nvPr>
        </p:nvSpPr>
        <p:spPr/>
        <p:txBody>
          <a:bodyPr/>
          <a:lstStyle/>
          <a:p>
            <a:pPr marL="342900" indent="-342900">
              <a:buFont typeface="Arial" panose="020B0604020202020204" pitchFamily="34" charset="0"/>
              <a:buChar char="•"/>
            </a:pPr>
            <a:r>
              <a:rPr lang="en-US" sz="2000" dirty="0">
                <a:hlinkClick r:id="rId2"/>
              </a:rPr>
              <a:t>http://mxnet.incubator.apache.org/</a:t>
            </a:r>
            <a:endParaRPr lang="en-US" sz="2000" dirty="0"/>
          </a:p>
          <a:p>
            <a:pPr marL="342900" indent="-342900">
              <a:buFont typeface="Arial" panose="020B0604020202020204" pitchFamily="34" charset="0"/>
              <a:buChar char="•"/>
            </a:pPr>
            <a:r>
              <a:rPr lang="en-US" sz="2000" dirty="0"/>
              <a:t>Learn Deep Learning with Gluon - </a:t>
            </a:r>
            <a:r>
              <a:rPr lang="en-US" sz="2000" dirty="0">
                <a:hlinkClick r:id="rId3"/>
              </a:rPr>
              <a:t>https://gluon.mxnet.io/</a:t>
            </a:r>
            <a:r>
              <a:rPr lang="en-US" sz="2000" dirty="0"/>
              <a:t> </a:t>
            </a:r>
          </a:p>
          <a:p>
            <a:pPr marL="342900" indent="-342900">
              <a:buFont typeface="Arial" panose="020B0604020202020204" pitchFamily="34" charset="0"/>
              <a:buChar char="•"/>
            </a:pPr>
            <a:r>
              <a:rPr lang="en-US" sz="2000" dirty="0"/>
              <a:t>GitHub Repo - </a:t>
            </a:r>
            <a:r>
              <a:rPr lang="en-US" sz="2000" dirty="0">
                <a:hlinkClick r:id="rId4"/>
              </a:rPr>
              <a:t>https://github.com/apache/incubator-mxnet</a:t>
            </a:r>
            <a:endParaRPr lang="en-US" sz="2000" dirty="0"/>
          </a:p>
          <a:p>
            <a:pPr marL="342900" indent="-342900">
              <a:buFont typeface="Arial" panose="020B0604020202020204" pitchFamily="34" charset="0"/>
              <a:buChar char="•"/>
            </a:pPr>
            <a:r>
              <a:rPr lang="en-US" sz="2000" dirty="0"/>
              <a:t>Medium: </a:t>
            </a:r>
            <a:r>
              <a:rPr lang="en-US" sz="2000" dirty="0">
                <a:hlinkClick r:id="rId5"/>
              </a:rPr>
              <a:t>https://medium.com/apache-mxnet</a:t>
            </a:r>
            <a:endParaRPr lang="en-US" sz="2000" dirty="0"/>
          </a:p>
          <a:p>
            <a:pPr marL="342900" indent="-342900">
              <a:buFont typeface="Arial" panose="020B0604020202020204" pitchFamily="34" charset="0"/>
              <a:buChar char="•"/>
            </a:pPr>
            <a:r>
              <a:rPr lang="en-US" sz="2000" dirty="0"/>
              <a:t>Twitter: @</a:t>
            </a:r>
            <a:r>
              <a:rPr lang="en-US" sz="2000" dirty="0" err="1"/>
              <a:t>ApacheMXNet</a:t>
            </a:r>
            <a:r>
              <a:rPr lang="en-US" sz="2000" dirty="0"/>
              <a:t> </a:t>
            </a:r>
          </a:p>
          <a:p>
            <a:pPr marL="342900" indent="-342900">
              <a:buFont typeface="Arial" panose="020B0604020202020204" pitchFamily="34" charset="0"/>
              <a:buChar char="•"/>
            </a:pPr>
            <a:r>
              <a:rPr lang="en-US" sz="2000" dirty="0"/>
              <a:t>Wiki: </a:t>
            </a:r>
            <a:r>
              <a:rPr lang="en-US" sz="2000" dirty="0">
                <a:hlinkClick r:id="rId6"/>
              </a:rPr>
              <a:t>https://cwiki.apache.org/confluence/display/MXNET</a:t>
            </a:r>
            <a:endParaRPr lang="en-US" sz="2000" dirty="0"/>
          </a:p>
          <a:p>
            <a:pPr marL="342900" indent="-342900">
              <a:buFont typeface="Arial" panose="020B0604020202020204" pitchFamily="34" charset="0"/>
              <a:buChar char="•"/>
            </a:pPr>
            <a:r>
              <a:rPr lang="en-US" sz="2000" dirty="0"/>
              <a:t>Subscribe to dev list – </a:t>
            </a:r>
            <a:r>
              <a:rPr lang="en-US" sz="2000" dirty="0">
                <a:hlinkClick r:id="rId7"/>
              </a:rPr>
              <a:t>dev@mxnet.incubator.apache.org</a:t>
            </a:r>
            <a:r>
              <a:rPr lang="en-US" sz="2000" dirty="0"/>
              <a:t> </a:t>
            </a:r>
          </a:p>
          <a:p>
            <a:endParaRPr lang="en-US" sz="2000" dirty="0"/>
          </a:p>
        </p:txBody>
      </p:sp>
    </p:spTree>
    <p:extLst>
      <p:ext uri="{BB962C8B-B14F-4D97-AF65-F5344CB8AC3E}">
        <p14:creationId xmlns:p14="http://schemas.microsoft.com/office/powerpoint/2010/main" val="659285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52CAF-A629-F94F-B222-804C288A76E0}"/>
              </a:ext>
            </a:extLst>
          </p:cNvPr>
          <p:cNvSpPr>
            <a:spLocks noGrp="1"/>
          </p:cNvSpPr>
          <p:nvPr>
            <p:ph type="title"/>
          </p:nvPr>
        </p:nvSpPr>
        <p:spPr/>
        <p:txBody>
          <a:bodyPr/>
          <a:lstStyle/>
          <a:p>
            <a:r>
              <a:rPr lang="en-US" dirty="0"/>
              <a:t>Apache </a:t>
            </a:r>
            <a:r>
              <a:rPr lang="en-US" dirty="0" err="1"/>
              <a:t>MXNet</a:t>
            </a:r>
            <a:r>
              <a:rPr lang="en-US" dirty="0"/>
              <a:t> Evaluation</a:t>
            </a:r>
          </a:p>
        </p:txBody>
      </p:sp>
      <p:sp>
        <p:nvSpPr>
          <p:cNvPr id="3" name="Content Placeholder 2">
            <a:extLst>
              <a:ext uri="{FF2B5EF4-FFF2-40B4-BE49-F238E27FC236}">
                <a16:creationId xmlns:a16="http://schemas.microsoft.com/office/drawing/2014/main" id="{A39994A5-A3EB-3E47-9C5D-3E5E8FBC4BB9}"/>
              </a:ext>
            </a:extLst>
          </p:cNvPr>
          <p:cNvSpPr>
            <a:spLocks noGrp="1"/>
          </p:cNvSpPr>
          <p:nvPr>
            <p:ph idx="1"/>
          </p:nvPr>
        </p:nvSpPr>
        <p:spPr>
          <a:xfrm>
            <a:off x="340591" y="1009331"/>
            <a:ext cx="8544991" cy="3801207"/>
          </a:xfrm>
        </p:spPr>
        <p:txBody>
          <a:bodyPr/>
          <a:lstStyle/>
          <a:p>
            <a:pPr marL="342900" indent="-342900">
              <a:buFont typeface="Arial" panose="020B0604020202020204" pitchFamily="34" charset="0"/>
              <a:buChar char="•"/>
            </a:pPr>
            <a:r>
              <a:rPr lang="en-US" sz="2000" dirty="0"/>
              <a:t>Want to learn more and start using </a:t>
            </a:r>
            <a:r>
              <a:rPr lang="en-US" sz="2000" dirty="0" err="1"/>
              <a:t>MXNet</a:t>
            </a:r>
            <a:r>
              <a:rPr lang="en-US" sz="2000" dirty="0"/>
              <a:t>?</a:t>
            </a:r>
          </a:p>
          <a:p>
            <a:pPr marL="342900" indent="-342900">
              <a:buFont typeface="Arial" panose="020B0604020202020204" pitchFamily="34" charset="0"/>
              <a:buChar char="•"/>
            </a:pPr>
            <a:r>
              <a:rPr lang="en-US" sz="2000" dirty="0"/>
              <a:t>Our experts can review your use cases </a:t>
            </a:r>
          </a:p>
          <a:p>
            <a:pPr marL="342900" indent="-342900">
              <a:buFont typeface="Arial" panose="020B0604020202020204" pitchFamily="34" charset="0"/>
              <a:buChar char="•"/>
            </a:pPr>
            <a:r>
              <a:rPr lang="en-US" sz="2000" dirty="0"/>
              <a:t>We will help you with an evaluation of </a:t>
            </a:r>
            <a:r>
              <a:rPr lang="en-US" sz="2000" dirty="0" err="1"/>
              <a:t>MXNet</a:t>
            </a:r>
            <a:endParaRPr lang="en-US" sz="2000" dirty="0"/>
          </a:p>
          <a:p>
            <a:pPr marL="342900" indent="-342900">
              <a:buFont typeface="Arial" panose="020B0604020202020204" pitchFamily="34" charset="0"/>
              <a:buChar char="•"/>
            </a:pPr>
            <a:r>
              <a:rPr lang="en-US" sz="2000" dirty="0"/>
              <a:t>We can walk you through the steps to get to a production ready state</a:t>
            </a:r>
          </a:p>
          <a:p>
            <a:pPr marL="342900" indent="-342900">
              <a:buFont typeface="Arial" panose="020B0604020202020204" pitchFamily="34" charset="0"/>
              <a:buChar char="•"/>
            </a:pPr>
            <a:r>
              <a:rPr lang="en-US" sz="2000" dirty="0"/>
              <a:t>Partner with AWS!</a:t>
            </a:r>
          </a:p>
          <a:p>
            <a:pPr marL="1085850" lvl="1" indent="-342900">
              <a:buFont typeface="Arial" panose="020B0604020202020204" pitchFamily="34" charset="0"/>
              <a:buChar char="•"/>
            </a:pPr>
            <a:r>
              <a:rPr lang="en-US" sz="1600" dirty="0"/>
              <a:t>Become a customer reference</a:t>
            </a:r>
          </a:p>
          <a:p>
            <a:pPr marL="1085850" lvl="1" indent="-342900">
              <a:buFont typeface="Arial" panose="020B0604020202020204" pitchFamily="34" charset="0"/>
              <a:buChar char="•"/>
            </a:pPr>
            <a:r>
              <a:rPr lang="en-US" sz="1600" dirty="0"/>
              <a:t>Write a blog and receive market and peer recognition</a:t>
            </a:r>
          </a:p>
          <a:p>
            <a:pPr marL="1085850" lvl="1" indent="-342900">
              <a:buFont typeface="Arial" panose="020B0604020202020204" pitchFamily="34" charset="0"/>
              <a:buChar char="•"/>
            </a:pPr>
            <a:r>
              <a:rPr lang="en-US" sz="1600" dirty="0"/>
              <a:t>Customer case study to promote what you’re doing in Deep Learning</a:t>
            </a:r>
          </a:p>
          <a:p>
            <a:pPr marL="342900" indent="-342900">
              <a:buFont typeface="Arial" panose="020B0604020202020204" pitchFamily="34" charset="0"/>
              <a:buChar char="•"/>
            </a:pPr>
            <a:r>
              <a:rPr lang="en-US" sz="2000" dirty="0"/>
              <a:t>Contact Marcelo Bossi to get started</a:t>
            </a:r>
          </a:p>
          <a:p>
            <a:pPr marL="1085850" lvl="1" indent="-342900">
              <a:buFont typeface="Arial" panose="020B0604020202020204" pitchFamily="34" charset="0"/>
              <a:buChar char="•"/>
            </a:pPr>
            <a:r>
              <a:rPr lang="en-US" sz="1600" dirty="0"/>
              <a:t>Email: </a:t>
            </a:r>
            <a:r>
              <a:rPr lang="en-US" sz="1600" dirty="0">
                <a:hlinkClick r:id="rId2"/>
              </a:rPr>
              <a:t>mbbossi@amazon.com</a:t>
            </a:r>
            <a:endParaRPr lang="en-US" sz="1600" dirty="0"/>
          </a:p>
          <a:p>
            <a:pPr marL="1085850" lvl="1" indent="-342900">
              <a:buFont typeface="Arial" panose="020B0604020202020204" pitchFamily="34" charset="0"/>
              <a:buChar char="•"/>
            </a:pPr>
            <a:r>
              <a:rPr lang="en-US" sz="1600" dirty="0"/>
              <a:t>Cell: (650) 796-1781</a:t>
            </a:r>
          </a:p>
          <a:p>
            <a:endParaRPr lang="en-US" sz="2000" dirty="0"/>
          </a:p>
        </p:txBody>
      </p:sp>
    </p:spTree>
    <p:extLst>
      <p:ext uri="{BB962C8B-B14F-4D97-AF65-F5344CB8AC3E}">
        <p14:creationId xmlns:p14="http://schemas.microsoft.com/office/powerpoint/2010/main" val="4265065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272746" y="3391907"/>
            <a:ext cx="6314303" cy="1237613"/>
          </a:xfrm>
        </p:spPr>
        <p:txBody>
          <a:bodyPr anchor="ctr">
            <a:normAutofit lnSpcReduction="10000"/>
          </a:bodyPr>
          <a:lstStyle/>
          <a:p>
            <a:pPr algn="ctr"/>
            <a:r>
              <a:rPr lang="en-US" sz="2400" b="1" dirty="0"/>
              <a:t>Try it out, Star and Contribute!</a:t>
            </a:r>
          </a:p>
          <a:p>
            <a:pPr algn="ctr"/>
            <a:r>
              <a:rPr lang="en-US" sz="2400" dirty="0">
                <a:hlinkClick r:id="rId3"/>
              </a:rPr>
              <a:t>http://mxnet.io</a:t>
            </a:r>
            <a:endParaRPr lang="en-US" sz="2400" dirty="0"/>
          </a:p>
          <a:p>
            <a:pPr algn="ctr"/>
            <a:r>
              <a:rPr lang="en-US" sz="2400" dirty="0">
                <a:hlinkClick r:id="rId4"/>
              </a:rPr>
              <a:t>http://modelserver.io</a:t>
            </a:r>
            <a:r>
              <a:rPr lang="en-US" sz="2400" dirty="0"/>
              <a:t> </a:t>
            </a:r>
          </a:p>
        </p:txBody>
      </p:sp>
      <p:pic>
        <p:nvPicPr>
          <p:cNvPr id="4" name="Picture 3">
            <a:extLst>
              <a:ext uri="{FF2B5EF4-FFF2-40B4-BE49-F238E27FC236}">
                <a16:creationId xmlns:a16="http://schemas.microsoft.com/office/drawing/2014/main" id="{025E6EB2-4AA9-9645-AFAD-201528356C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5778" y="387998"/>
            <a:ext cx="2828237" cy="2828237"/>
          </a:xfrm>
          <a:prstGeom prst="rect">
            <a:avLst/>
          </a:prstGeom>
        </p:spPr>
      </p:pic>
    </p:spTree>
    <p:extLst>
      <p:ext uri="{BB962C8B-B14F-4D97-AF65-F5344CB8AC3E}">
        <p14:creationId xmlns:p14="http://schemas.microsoft.com/office/powerpoint/2010/main" val="3968260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114935"/>
            <a:ext cx="8512243" cy="927283"/>
          </a:xfrm>
        </p:spPr>
        <p:txBody>
          <a:bodyPr anchor="ctr"/>
          <a:lstStyle/>
          <a:p>
            <a:pPr algn="ctr"/>
            <a:r>
              <a:rPr lang="en-US" b="1" dirty="0"/>
              <a:t>Brief Intro to Deep Learning – Neural Networks</a:t>
            </a:r>
          </a:p>
        </p:txBody>
      </p:sp>
      <p:grpSp>
        <p:nvGrpSpPr>
          <p:cNvPr id="75" name="Group 74">
            <a:extLst>
              <a:ext uri="{FF2B5EF4-FFF2-40B4-BE49-F238E27FC236}">
                <a16:creationId xmlns:a16="http://schemas.microsoft.com/office/drawing/2014/main" id="{7804B296-186F-BA4D-B8E7-BE18C8238395}"/>
              </a:ext>
            </a:extLst>
          </p:cNvPr>
          <p:cNvGrpSpPr/>
          <p:nvPr/>
        </p:nvGrpSpPr>
        <p:grpSpPr>
          <a:xfrm>
            <a:off x="2990965" y="1199436"/>
            <a:ext cx="6092844" cy="3218803"/>
            <a:chOff x="2584141" y="1196677"/>
            <a:chExt cx="6092844" cy="3218803"/>
          </a:xfrm>
        </p:grpSpPr>
        <p:sp>
          <p:nvSpPr>
            <p:cNvPr id="71" name="Title 1">
              <a:extLst>
                <a:ext uri="{FF2B5EF4-FFF2-40B4-BE49-F238E27FC236}">
                  <a16:creationId xmlns:a16="http://schemas.microsoft.com/office/drawing/2014/main" id="{6D580635-C54F-834B-A486-5CBE00BF7377}"/>
                </a:ext>
              </a:extLst>
            </p:cNvPr>
            <p:cNvSpPr txBox="1">
              <a:spLocks/>
            </p:cNvSpPr>
            <p:nvPr/>
          </p:nvSpPr>
          <p:spPr>
            <a:xfrm>
              <a:off x="6888411" y="3799305"/>
              <a:ext cx="1788574" cy="6161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sz="2000" dirty="0"/>
                <a:t>Output</a:t>
              </a:r>
              <a:br>
                <a:rPr lang="en-US" sz="2000" dirty="0"/>
              </a:br>
              <a:r>
                <a:rPr lang="en-US" sz="2000" dirty="0"/>
                <a:t>Layer</a:t>
              </a:r>
            </a:p>
          </p:txBody>
        </p:sp>
        <p:grpSp>
          <p:nvGrpSpPr>
            <p:cNvPr id="74" name="Group 73">
              <a:extLst>
                <a:ext uri="{FF2B5EF4-FFF2-40B4-BE49-F238E27FC236}">
                  <a16:creationId xmlns:a16="http://schemas.microsoft.com/office/drawing/2014/main" id="{A895BBAB-3295-C542-AC7B-1F2D52B0FD43}"/>
                </a:ext>
              </a:extLst>
            </p:cNvPr>
            <p:cNvGrpSpPr/>
            <p:nvPr/>
          </p:nvGrpSpPr>
          <p:grpSpPr>
            <a:xfrm>
              <a:off x="2584141" y="1196677"/>
              <a:ext cx="5427157" cy="3218803"/>
              <a:chOff x="2584141" y="1196677"/>
              <a:chExt cx="5427157" cy="3218803"/>
            </a:xfrm>
          </p:grpSpPr>
          <p:sp>
            <p:nvSpPr>
              <p:cNvPr id="4" name="Oval 3">
                <a:extLst>
                  <a:ext uri="{FF2B5EF4-FFF2-40B4-BE49-F238E27FC236}">
                    <a16:creationId xmlns:a16="http://schemas.microsoft.com/office/drawing/2014/main" id="{073213B4-8863-8645-AE2D-A6AC04C3A970}"/>
                  </a:ext>
                </a:extLst>
              </p:cNvPr>
              <p:cNvSpPr/>
              <p:nvPr/>
            </p:nvSpPr>
            <p:spPr>
              <a:xfrm>
                <a:off x="3249828" y="1532237"/>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5" name="Oval 4">
                <a:extLst>
                  <a:ext uri="{FF2B5EF4-FFF2-40B4-BE49-F238E27FC236}">
                    <a16:creationId xmlns:a16="http://schemas.microsoft.com/office/drawing/2014/main" id="{9483614D-32E9-A445-B6E8-539D6EA71FDD}"/>
                  </a:ext>
                </a:extLst>
              </p:cNvPr>
              <p:cNvSpPr/>
              <p:nvPr/>
            </p:nvSpPr>
            <p:spPr>
              <a:xfrm>
                <a:off x="3249828" y="2170538"/>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7" name="Oval 6">
                <a:extLst>
                  <a:ext uri="{FF2B5EF4-FFF2-40B4-BE49-F238E27FC236}">
                    <a16:creationId xmlns:a16="http://schemas.microsoft.com/office/drawing/2014/main" id="{CF43B52C-DC79-B444-96F8-29A452BDEC85}"/>
                  </a:ext>
                </a:extLst>
              </p:cNvPr>
              <p:cNvSpPr/>
              <p:nvPr/>
            </p:nvSpPr>
            <p:spPr>
              <a:xfrm>
                <a:off x="3249828" y="2808839"/>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 name="Oval 7">
                <a:extLst>
                  <a:ext uri="{FF2B5EF4-FFF2-40B4-BE49-F238E27FC236}">
                    <a16:creationId xmlns:a16="http://schemas.microsoft.com/office/drawing/2014/main" id="{BD82BD63-3C79-1B43-AF97-312B92157E68}"/>
                  </a:ext>
                </a:extLst>
              </p:cNvPr>
              <p:cNvSpPr/>
              <p:nvPr/>
            </p:nvSpPr>
            <p:spPr>
              <a:xfrm>
                <a:off x="4576120" y="1196677"/>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9" name="Oval 8">
                <a:extLst>
                  <a:ext uri="{FF2B5EF4-FFF2-40B4-BE49-F238E27FC236}">
                    <a16:creationId xmlns:a16="http://schemas.microsoft.com/office/drawing/2014/main" id="{C2EEDA59-CCF4-8441-9B46-9C8E377BE8D6}"/>
                  </a:ext>
                </a:extLst>
              </p:cNvPr>
              <p:cNvSpPr/>
              <p:nvPr/>
            </p:nvSpPr>
            <p:spPr>
              <a:xfrm>
                <a:off x="4576120" y="1834978"/>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0" name="Oval 9">
                <a:extLst>
                  <a:ext uri="{FF2B5EF4-FFF2-40B4-BE49-F238E27FC236}">
                    <a16:creationId xmlns:a16="http://schemas.microsoft.com/office/drawing/2014/main" id="{9889CC33-6FBB-064C-B82A-59B2EEA723B3}"/>
                  </a:ext>
                </a:extLst>
              </p:cNvPr>
              <p:cNvSpPr/>
              <p:nvPr/>
            </p:nvSpPr>
            <p:spPr>
              <a:xfrm>
                <a:off x="4576120" y="2473279"/>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1" name="Oval 10">
                <a:extLst>
                  <a:ext uri="{FF2B5EF4-FFF2-40B4-BE49-F238E27FC236}">
                    <a16:creationId xmlns:a16="http://schemas.microsoft.com/office/drawing/2014/main" id="{3E635A5D-8216-AA48-ADFF-329B421C3CB9}"/>
                  </a:ext>
                </a:extLst>
              </p:cNvPr>
              <p:cNvSpPr/>
              <p:nvPr/>
            </p:nvSpPr>
            <p:spPr>
              <a:xfrm>
                <a:off x="4576120" y="3111580"/>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3" name="Oval 12">
                <a:extLst>
                  <a:ext uri="{FF2B5EF4-FFF2-40B4-BE49-F238E27FC236}">
                    <a16:creationId xmlns:a16="http://schemas.microsoft.com/office/drawing/2014/main" id="{F0176754-631C-2C4B-9D5B-7554A1399CC7}"/>
                  </a:ext>
                </a:extLst>
              </p:cNvPr>
              <p:cNvSpPr/>
              <p:nvPr/>
            </p:nvSpPr>
            <p:spPr>
              <a:xfrm>
                <a:off x="6421396" y="1196677"/>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4" name="Oval 13">
                <a:extLst>
                  <a:ext uri="{FF2B5EF4-FFF2-40B4-BE49-F238E27FC236}">
                    <a16:creationId xmlns:a16="http://schemas.microsoft.com/office/drawing/2014/main" id="{61CA959F-963C-CD42-B692-C61171EE8178}"/>
                  </a:ext>
                </a:extLst>
              </p:cNvPr>
              <p:cNvSpPr/>
              <p:nvPr/>
            </p:nvSpPr>
            <p:spPr>
              <a:xfrm>
                <a:off x="6421396" y="1834978"/>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5" name="Oval 14">
                <a:extLst>
                  <a:ext uri="{FF2B5EF4-FFF2-40B4-BE49-F238E27FC236}">
                    <a16:creationId xmlns:a16="http://schemas.microsoft.com/office/drawing/2014/main" id="{AA4E84EA-767D-2D4A-A0B4-A4E245C134EE}"/>
                  </a:ext>
                </a:extLst>
              </p:cNvPr>
              <p:cNvSpPr/>
              <p:nvPr/>
            </p:nvSpPr>
            <p:spPr>
              <a:xfrm>
                <a:off x="6421396" y="2473279"/>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6" name="Oval 15">
                <a:extLst>
                  <a:ext uri="{FF2B5EF4-FFF2-40B4-BE49-F238E27FC236}">
                    <a16:creationId xmlns:a16="http://schemas.microsoft.com/office/drawing/2014/main" id="{8249B7A4-591F-5F47-9148-CC317A832425}"/>
                  </a:ext>
                </a:extLst>
              </p:cNvPr>
              <p:cNvSpPr/>
              <p:nvPr/>
            </p:nvSpPr>
            <p:spPr>
              <a:xfrm>
                <a:off x="6421396" y="3111580"/>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7" name="Oval 16">
                <a:extLst>
                  <a:ext uri="{FF2B5EF4-FFF2-40B4-BE49-F238E27FC236}">
                    <a16:creationId xmlns:a16="http://schemas.microsoft.com/office/drawing/2014/main" id="{01B11291-5509-AE49-A360-CD72248C0D92}"/>
                  </a:ext>
                </a:extLst>
              </p:cNvPr>
              <p:cNvSpPr/>
              <p:nvPr/>
            </p:nvSpPr>
            <p:spPr>
              <a:xfrm>
                <a:off x="7554098" y="2170538"/>
                <a:ext cx="457200" cy="457200"/>
              </a:xfrm>
              <a:prstGeom prst="ellipse">
                <a:avLst/>
              </a:prstGeom>
              <a:solidFill>
                <a:srgbClr val="009CE4"/>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70B9CC18-B789-5C42-B8DA-B87AFEDDC93B}"/>
                  </a:ext>
                </a:extLst>
              </p:cNvPr>
              <p:cNvCxnSpPr>
                <a:stCxn id="4" idx="6"/>
                <a:endCxn id="8" idx="2"/>
              </p:cNvCxnSpPr>
              <p:nvPr/>
            </p:nvCxnSpPr>
            <p:spPr>
              <a:xfrm flipV="1">
                <a:off x="3707028" y="1425277"/>
                <a:ext cx="869092" cy="335560"/>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FB689CC8-FDC6-AF47-9542-E94FF6AB97A8}"/>
                  </a:ext>
                </a:extLst>
              </p:cNvPr>
              <p:cNvCxnSpPr>
                <a:cxnSpLocks/>
                <a:stCxn id="4" idx="6"/>
                <a:endCxn id="9" idx="2"/>
              </p:cNvCxnSpPr>
              <p:nvPr/>
            </p:nvCxnSpPr>
            <p:spPr>
              <a:xfrm>
                <a:off x="3707028" y="1760837"/>
                <a:ext cx="869092" cy="302741"/>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D7D64307-19AD-9B40-A598-38BBFAEDCCC7}"/>
                  </a:ext>
                </a:extLst>
              </p:cNvPr>
              <p:cNvCxnSpPr>
                <a:cxnSpLocks/>
                <a:stCxn id="4" idx="6"/>
                <a:endCxn id="10" idx="2"/>
              </p:cNvCxnSpPr>
              <p:nvPr/>
            </p:nvCxnSpPr>
            <p:spPr>
              <a:xfrm>
                <a:off x="3707028" y="1760837"/>
                <a:ext cx="869092" cy="941042"/>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3492852F-60D1-1B49-AF5B-B0850E61B39A}"/>
                  </a:ext>
                </a:extLst>
              </p:cNvPr>
              <p:cNvCxnSpPr>
                <a:cxnSpLocks/>
                <a:stCxn id="4" idx="6"/>
                <a:endCxn id="11" idx="2"/>
              </p:cNvCxnSpPr>
              <p:nvPr/>
            </p:nvCxnSpPr>
            <p:spPr>
              <a:xfrm>
                <a:off x="3707028" y="1760837"/>
                <a:ext cx="869092" cy="1579343"/>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CC7AE3DE-AF31-2A45-A387-501D6AFA69BB}"/>
                  </a:ext>
                </a:extLst>
              </p:cNvPr>
              <p:cNvCxnSpPr>
                <a:cxnSpLocks/>
                <a:stCxn id="5" idx="6"/>
                <a:endCxn id="8" idx="2"/>
              </p:cNvCxnSpPr>
              <p:nvPr/>
            </p:nvCxnSpPr>
            <p:spPr>
              <a:xfrm flipV="1">
                <a:off x="3707028" y="1425277"/>
                <a:ext cx="869092" cy="973861"/>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6AC6D6F3-9DA1-3F4C-B530-72135B41738B}"/>
                  </a:ext>
                </a:extLst>
              </p:cNvPr>
              <p:cNvCxnSpPr>
                <a:cxnSpLocks/>
                <a:stCxn id="5" idx="6"/>
                <a:endCxn id="9" idx="2"/>
              </p:cNvCxnSpPr>
              <p:nvPr/>
            </p:nvCxnSpPr>
            <p:spPr>
              <a:xfrm flipV="1">
                <a:off x="3707028" y="2063578"/>
                <a:ext cx="869092" cy="335560"/>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B2123038-1C49-9D44-8746-1050080E07B7}"/>
                  </a:ext>
                </a:extLst>
              </p:cNvPr>
              <p:cNvCxnSpPr>
                <a:cxnSpLocks/>
                <a:stCxn id="5" idx="6"/>
                <a:endCxn id="10" idx="2"/>
              </p:cNvCxnSpPr>
              <p:nvPr/>
            </p:nvCxnSpPr>
            <p:spPr>
              <a:xfrm>
                <a:off x="3707028" y="2399138"/>
                <a:ext cx="869092" cy="302741"/>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B895D313-2132-5343-90EE-833E1920CAC4}"/>
                  </a:ext>
                </a:extLst>
              </p:cNvPr>
              <p:cNvCxnSpPr>
                <a:cxnSpLocks/>
                <a:stCxn id="5" idx="6"/>
                <a:endCxn id="11" idx="2"/>
              </p:cNvCxnSpPr>
              <p:nvPr/>
            </p:nvCxnSpPr>
            <p:spPr>
              <a:xfrm>
                <a:off x="3707028" y="2399138"/>
                <a:ext cx="869092" cy="941042"/>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DC8A1F69-4FB9-494F-9902-87880C73EBF8}"/>
                  </a:ext>
                </a:extLst>
              </p:cNvPr>
              <p:cNvCxnSpPr>
                <a:cxnSpLocks/>
                <a:stCxn id="7" idx="6"/>
                <a:endCxn id="8" idx="2"/>
              </p:cNvCxnSpPr>
              <p:nvPr/>
            </p:nvCxnSpPr>
            <p:spPr>
              <a:xfrm flipV="1">
                <a:off x="3707028" y="1425277"/>
                <a:ext cx="869092" cy="1612162"/>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88DA4C69-EFE6-3F40-B1D0-07F83B5743A6}"/>
                  </a:ext>
                </a:extLst>
              </p:cNvPr>
              <p:cNvCxnSpPr>
                <a:cxnSpLocks/>
                <a:stCxn id="7" idx="6"/>
                <a:endCxn id="9" idx="2"/>
              </p:cNvCxnSpPr>
              <p:nvPr/>
            </p:nvCxnSpPr>
            <p:spPr>
              <a:xfrm flipV="1">
                <a:off x="3707028" y="2063578"/>
                <a:ext cx="869092" cy="973861"/>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CBC56888-1B7F-7B43-A216-47E46D7B7548}"/>
                  </a:ext>
                </a:extLst>
              </p:cNvPr>
              <p:cNvCxnSpPr>
                <a:cxnSpLocks/>
                <a:stCxn id="7" idx="6"/>
                <a:endCxn id="10" idx="2"/>
              </p:cNvCxnSpPr>
              <p:nvPr/>
            </p:nvCxnSpPr>
            <p:spPr>
              <a:xfrm flipV="1">
                <a:off x="3707028" y="2701879"/>
                <a:ext cx="869092" cy="335560"/>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a:extLst>
                  <a:ext uri="{FF2B5EF4-FFF2-40B4-BE49-F238E27FC236}">
                    <a16:creationId xmlns:a16="http://schemas.microsoft.com/office/drawing/2014/main" id="{250410FF-D5CF-6546-9EEC-B34FB0770F7F}"/>
                  </a:ext>
                </a:extLst>
              </p:cNvPr>
              <p:cNvCxnSpPr>
                <a:cxnSpLocks/>
                <a:stCxn id="7" idx="6"/>
                <a:endCxn id="11" idx="2"/>
              </p:cNvCxnSpPr>
              <p:nvPr/>
            </p:nvCxnSpPr>
            <p:spPr>
              <a:xfrm>
                <a:off x="3707028" y="3037439"/>
                <a:ext cx="869092" cy="302741"/>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AE120476-C04D-D04D-A54D-F2EC506031EA}"/>
                  </a:ext>
                </a:extLst>
              </p:cNvPr>
              <p:cNvCxnSpPr>
                <a:cxnSpLocks/>
                <a:stCxn id="13" idx="6"/>
                <a:endCxn id="17" idx="1"/>
              </p:cNvCxnSpPr>
              <p:nvPr/>
            </p:nvCxnSpPr>
            <p:spPr>
              <a:xfrm>
                <a:off x="6878596" y="1425277"/>
                <a:ext cx="742457" cy="812216"/>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A844E90F-C3F6-1340-8963-2378265F8B53}"/>
                  </a:ext>
                </a:extLst>
              </p:cNvPr>
              <p:cNvCxnSpPr>
                <a:cxnSpLocks/>
                <a:stCxn id="14" idx="6"/>
                <a:endCxn id="17" idx="2"/>
              </p:cNvCxnSpPr>
              <p:nvPr/>
            </p:nvCxnSpPr>
            <p:spPr>
              <a:xfrm>
                <a:off x="6878596" y="2063578"/>
                <a:ext cx="675502" cy="335560"/>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59494067-A9DC-C847-8805-B0666F80CAC3}"/>
                  </a:ext>
                </a:extLst>
              </p:cNvPr>
              <p:cNvCxnSpPr>
                <a:cxnSpLocks/>
                <a:stCxn id="15" idx="6"/>
                <a:endCxn id="17" idx="2"/>
              </p:cNvCxnSpPr>
              <p:nvPr/>
            </p:nvCxnSpPr>
            <p:spPr>
              <a:xfrm flipV="1">
                <a:off x="6878596" y="2399138"/>
                <a:ext cx="675502" cy="302741"/>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0F72E018-4C0A-4F45-B608-2B9FC693552A}"/>
                  </a:ext>
                </a:extLst>
              </p:cNvPr>
              <p:cNvCxnSpPr>
                <a:cxnSpLocks/>
                <a:stCxn id="16" idx="6"/>
                <a:endCxn id="17" idx="3"/>
              </p:cNvCxnSpPr>
              <p:nvPr/>
            </p:nvCxnSpPr>
            <p:spPr>
              <a:xfrm flipV="1">
                <a:off x="6878596" y="2560783"/>
                <a:ext cx="742457" cy="779397"/>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sp>
            <p:nvSpPr>
              <p:cNvPr id="69" name="Title 1">
                <a:extLst>
                  <a:ext uri="{FF2B5EF4-FFF2-40B4-BE49-F238E27FC236}">
                    <a16:creationId xmlns:a16="http://schemas.microsoft.com/office/drawing/2014/main" id="{5CE2211D-292B-B048-98B0-D78D1AE37B4D}"/>
                  </a:ext>
                </a:extLst>
              </p:cNvPr>
              <p:cNvSpPr txBox="1">
                <a:spLocks/>
              </p:cNvSpPr>
              <p:nvPr/>
            </p:nvSpPr>
            <p:spPr>
              <a:xfrm>
                <a:off x="2584141" y="3799307"/>
                <a:ext cx="1788574" cy="6161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sz="2000" dirty="0"/>
                  <a:t>Input</a:t>
                </a:r>
                <a:br>
                  <a:rPr lang="en-US" sz="2000" dirty="0"/>
                </a:br>
                <a:r>
                  <a:rPr lang="en-US" sz="2000" dirty="0"/>
                  <a:t>Layer</a:t>
                </a:r>
              </a:p>
            </p:txBody>
          </p:sp>
          <p:sp>
            <p:nvSpPr>
              <p:cNvPr id="70" name="Title 1">
                <a:extLst>
                  <a:ext uri="{FF2B5EF4-FFF2-40B4-BE49-F238E27FC236}">
                    <a16:creationId xmlns:a16="http://schemas.microsoft.com/office/drawing/2014/main" id="{D30790B4-2E92-144C-A618-EDD8A937F162}"/>
                  </a:ext>
                </a:extLst>
              </p:cNvPr>
              <p:cNvSpPr txBox="1">
                <a:spLocks/>
              </p:cNvSpPr>
              <p:nvPr/>
            </p:nvSpPr>
            <p:spPr>
              <a:xfrm>
                <a:off x="4909271" y="3799306"/>
                <a:ext cx="1788574" cy="6161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sz="2000" dirty="0"/>
                  <a:t>Hidden</a:t>
                </a:r>
                <a:br>
                  <a:rPr lang="en-US" sz="2000" dirty="0"/>
                </a:br>
                <a:r>
                  <a:rPr lang="en-US" sz="2000" dirty="0"/>
                  <a:t>Layers</a:t>
                </a:r>
              </a:p>
            </p:txBody>
          </p:sp>
          <p:sp>
            <p:nvSpPr>
              <p:cNvPr id="72" name="Title 1">
                <a:extLst>
                  <a:ext uri="{FF2B5EF4-FFF2-40B4-BE49-F238E27FC236}">
                    <a16:creationId xmlns:a16="http://schemas.microsoft.com/office/drawing/2014/main" id="{C8A7EADB-E908-4347-A6D1-E8AFFD5271C9}"/>
                  </a:ext>
                </a:extLst>
              </p:cNvPr>
              <p:cNvSpPr txBox="1">
                <a:spLocks/>
              </p:cNvSpPr>
              <p:nvPr/>
            </p:nvSpPr>
            <p:spPr>
              <a:xfrm rot="5400000">
                <a:off x="4804720" y="1989437"/>
                <a:ext cx="1788574" cy="61617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sz="2400" dirty="0">
                    <a:solidFill>
                      <a:srgbClr val="009CE4"/>
                    </a:solidFill>
                  </a:rPr>
                  <a:t>Many More…</a:t>
                </a:r>
              </a:p>
            </p:txBody>
          </p:sp>
        </p:grpSp>
      </p:grpSp>
      <p:sp>
        <p:nvSpPr>
          <p:cNvPr id="73" name="Title 1">
            <a:extLst>
              <a:ext uri="{FF2B5EF4-FFF2-40B4-BE49-F238E27FC236}">
                <a16:creationId xmlns:a16="http://schemas.microsoft.com/office/drawing/2014/main" id="{EFA03C9D-0858-734E-9FC7-507D887179B0}"/>
              </a:ext>
            </a:extLst>
          </p:cNvPr>
          <p:cNvSpPr txBox="1">
            <a:spLocks/>
          </p:cNvSpPr>
          <p:nvPr/>
        </p:nvSpPr>
        <p:spPr>
          <a:xfrm>
            <a:off x="202355" y="1108820"/>
            <a:ext cx="3114428" cy="3400037"/>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marL="342900" indent="-342900">
              <a:lnSpc>
                <a:spcPts val="3560"/>
              </a:lnSpc>
              <a:buFont typeface="Arial" panose="020B0604020202020204" pitchFamily="34" charset="0"/>
              <a:buChar char="•"/>
            </a:pPr>
            <a:r>
              <a:rPr lang="en-US" sz="2400" dirty="0"/>
              <a:t>Non linear</a:t>
            </a:r>
          </a:p>
          <a:p>
            <a:pPr marL="342900" indent="-342900">
              <a:lnSpc>
                <a:spcPts val="3560"/>
              </a:lnSpc>
              <a:buFont typeface="Arial" panose="020B0604020202020204" pitchFamily="34" charset="0"/>
              <a:buChar char="•"/>
            </a:pPr>
            <a:r>
              <a:rPr lang="en-US" sz="2400" dirty="0"/>
              <a:t>Hierarchical </a:t>
            </a:r>
            <a:br>
              <a:rPr lang="en-US" sz="2400" dirty="0"/>
            </a:br>
            <a:r>
              <a:rPr lang="en-US" sz="2400" dirty="0"/>
              <a:t>feature learning</a:t>
            </a:r>
          </a:p>
          <a:p>
            <a:pPr marL="342900" indent="-342900">
              <a:lnSpc>
                <a:spcPts val="3560"/>
              </a:lnSpc>
              <a:buFont typeface="Arial" panose="020B0604020202020204" pitchFamily="34" charset="0"/>
              <a:buChar char="•"/>
            </a:pPr>
            <a:r>
              <a:rPr lang="en-US" sz="2400" dirty="0"/>
              <a:t>Scalable architecture</a:t>
            </a:r>
          </a:p>
          <a:p>
            <a:pPr marL="342900" indent="-342900">
              <a:lnSpc>
                <a:spcPts val="3560"/>
              </a:lnSpc>
              <a:buFont typeface="Arial" panose="020B0604020202020204" pitchFamily="34" charset="0"/>
              <a:buChar char="•"/>
            </a:pPr>
            <a:r>
              <a:rPr lang="en-US" sz="2400" dirty="0"/>
              <a:t>Computationally intensive</a:t>
            </a:r>
          </a:p>
        </p:txBody>
      </p:sp>
    </p:spTree>
    <p:extLst>
      <p:ext uri="{BB962C8B-B14F-4D97-AF65-F5344CB8AC3E}">
        <p14:creationId xmlns:p14="http://schemas.microsoft.com/office/powerpoint/2010/main" val="215546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
                                            <p:txEl>
                                              <p:pRg st="0" end="0"/>
                                            </p:txEl>
                                          </p:spTgt>
                                        </p:tgtEl>
                                        <p:attrNameLst>
                                          <p:attrName>style.visibility</p:attrName>
                                        </p:attrNameLst>
                                      </p:cBhvr>
                                      <p:to>
                                        <p:strVal val="visible"/>
                                      </p:to>
                                    </p:set>
                                    <p:animEffect transition="in" filter="fade">
                                      <p:cBhvr>
                                        <p:cTn id="12" dur="500"/>
                                        <p:tgtEl>
                                          <p:spTgt spid="7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3">
                                            <p:txEl>
                                              <p:pRg st="1" end="1"/>
                                            </p:txEl>
                                          </p:spTgt>
                                        </p:tgtEl>
                                        <p:attrNameLst>
                                          <p:attrName>style.visibility</p:attrName>
                                        </p:attrNameLst>
                                      </p:cBhvr>
                                      <p:to>
                                        <p:strVal val="visible"/>
                                      </p:to>
                                    </p:set>
                                    <p:animEffect transition="in" filter="fade">
                                      <p:cBhvr>
                                        <p:cTn id="17" dur="500"/>
                                        <p:tgtEl>
                                          <p:spTgt spid="7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3">
                                            <p:txEl>
                                              <p:pRg st="2" end="2"/>
                                            </p:txEl>
                                          </p:spTgt>
                                        </p:tgtEl>
                                        <p:attrNameLst>
                                          <p:attrName>style.visibility</p:attrName>
                                        </p:attrNameLst>
                                      </p:cBhvr>
                                      <p:to>
                                        <p:strVal val="visible"/>
                                      </p:to>
                                    </p:set>
                                    <p:animEffect transition="in" filter="fade">
                                      <p:cBhvr>
                                        <p:cTn id="22" dur="500"/>
                                        <p:tgtEl>
                                          <p:spTgt spid="7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3">
                                            <p:txEl>
                                              <p:pRg st="3" end="3"/>
                                            </p:txEl>
                                          </p:spTgt>
                                        </p:tgtEl>
                                        <p:attrNameLst>
                                          <p:attrName>style.visibility</p:attrName>
                                        </p:attrNameLst>
                                      </p:cBhvr>
                                      <p:to>
                                        <p:strVal val="visible"/>
                                      </p:to>
                                    </p:set>
                                    <p:animEffect transition="in" filter="fade">
                                      <p:cBhvr>
                                        <p:cTn id="27" dur="500"/>
                                        <p:tgtEl>
                                          <p:spTgt spid="7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114935"/>
            <a:ext cx="8512243" cy="927283"/>
          </a:xfrm>
        </p:spPr>
        <p:txBody>
          <a:bodyPr anchor="ctr"/>
          <a:lstStyle/>
          <a:p>
            <a:pPr algn="ctr"/>
            <a:r>
              <a:rPr lang="en-US" b="1" dirty="0"/>
              <a:t>Training Neural Networks</a:t>
            </a:r>
          </a:p>
        </p:txBody>
      </p:sp>
      <p:sp>
        <p:nvSpPr>
          <p:cNvPr id="54" name="Title 1">
            <a:extLst>
              <a:ext uri="{FF2B5EF4-FFF2-40B4-BE49-F238E27FC236}">
                <a16:creationId xmlns:a16="http://schemas.microsoft.com/office/drawing/2014/main" id="{591CD41E-4272-CD41-8235-5AF77D6518C3}"/>
              </a:ext>
            </a:extLst>
          </p:cNvPr>
          <p:cNvSpPr txBox="1">
            <a:spLocks/>
          </p:cNvSpPr>
          <p:nvPr/>
        </p:nvSpPr>
        <p:spPr>
          <a:xfrm>
            <a:off x="336788" y="1097002"/>
            <a:ext cx="2591008" cy="61969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nSpc>
                <a:spcPts val="3560"/>
              </a:lnSpc>
            </a:pPr>
            <a:r>
              <a:rPr lang="en-US" sz="2400" dirty="0"/>
              <a:t>Forward Pass</a:t>
            </a:r>
          </a:p>
        </p:txBody>
      </p:sp>
      <p:sp>
        <p:nvSpPr>
          <p:cNvPr id="56" name="Title 1">
            <a:extLst>
              <a:ext uri="{FF2B5EF4-FFF2-40B4-BE49-F238E27FC236}">
                <a16:creationId xmlns:a16="http://schemas.microsoft.com/office/drawing/2014/main" id="{5DE28D05-6D55-5142-A136-9192926E63EE}"/>
              </a:ext>
            </a:extLst>
          </p:cNvPr>
          <p:cNvSpPr txBox="1">
            <a:spLocks/>
          </p:cNvSpPr>
          <p:nvPr/>
        </p:nvSpPr>
        <p:spPr>
          <a:xfrm>
            <a:off x="336788" y="2355622"/>
            <a:ext cx="2591008" cy="61969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nSpc>
                <a:spcPts val="3560"/>
              </a:lnSpc>
            </a:pPr>
            <a:r>
              <a:rPr lang="en-US" sz="2400" dirty="0"/>
              <a:t>Backwards Pass</a:t>
            </a:r>
          </a:p>
        </p:txBody>
      </p:sp>
      <p:grpSp>
        <p:nvGrpSpPr>
          <p:cNvPr id="30" name="Group 29">
            <a:extLst>
              <a:ext uri="{FF2B5EF4-FFF2-40B4-BE49-F238E27FC236}">
                <a16:creationId xmlns:a16="http://schemas.microsoft.com/office/drawing/2014/main" id="{3C9ABC4E-1E7A-5A4C-984E-078276BE62BD}"/>
              </a:ext>
            </a:extLst>
          </p:cNvPr>
          <p:cNvGrpSpPr/>
          <p:nvPr/>
        </p:nvGrpSpPr>
        <p:grpSpPr>
          <a:xfrm>
            <a:off x="3565967" y="1081988"/>
            <a:ext cx="5010873" cy="675836"/>
            <a:chOff x="3565967" y="1081988"/>
            <a:chExt cx="5010873" cy="675836"/>
          </a:xfrm>
        </p:grpSpPr>
        <p:sp>
          <p:nvSpPr>
            <p:cNvPr id="3" name="Rectangle 2">
              <a:extLst>
                <a:ext uri="{FF2B5EF4-FFF2-40B4-BE49-F238E27FC236}">
                  <a16:creationId xmlns:a16="http://schemas.microsoft.com/office/drawing/2014/main" id="{07E61E74-8072-A840-9203-CB7497D899DD}"/>
                </a:ext>
              </a:extLst>
            </p:cNvPr>
            <p:cNvSpPr/>
            <p:nvPr/>
          </p:nvSpPr>
          <p:spPr>
            <a:xfrm>
              <a:off x="3565967" y="1081988"/>
              <a:ext cx="1323107" cy="675836"/>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Input Data</a:t>
              </a:r>
            </a:p>
          </p:txBody>
        </p:sp>
        <p:sp>
          <p:nvSpPr>
            <p:cNvPr id="39" name="Rectangle 38">
              <a:extLst>
                <a:ext uri="{FF2B5EF4-FFF2-40B4-BE49-F238E27FC236}">
                  <a16:creationId xmlns:a16="http://schemas.microsoft.com/office/drawing/2014/main" id="{1DBCB1AE-BC68-904A-B687-9E8E398A72C3}"/>
                </a:ext>
              </a:extLst>
            </p:cNvPr>
            <p:cNvSpPr/>
            <p:nvPr/>
          </p:nvSpPr>
          <p:spPr>
            <a:xfrm>
              <a:off x="5409850" y="1081988"/>
              <a:ext cx="1323107" cy="675836"/>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Neural Network</a:t>
              </a:r>
            </a:p>
          </p:txBody>
        </p:sp>
        <p:sp>
          <p:nvSpPr>
            <p:cNvPr id="41" name="Rectangle 40">
              <a:extLst>
                <a:ext uri="{FF2B5EF4-FFF2-40B4-BE49-F238E27FC236}">
                  <a16:creationId xmlns:a16="http://schemas.microsoft.com/office/drawing/2014/main" id="{4EE2ABEE-4624-8943-8BFD-1EBD61F65BFC}"/>
                </a:ext>
              </a:extLst>
            </p:cNvPr>
            <p:cNvSpPr/>
            <p:nvPr/>
          </p:nvSpPr>
          <p:spPr>
            <a:xfrm>
              <a:off x="7253733" y="1081988"/>
              <a:ext cx="1323107" cy="675836"/>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Inference</a:t>
              </a:r>
            </a:p>
          </p:txBody>
        </p:sp>
        <p:cxnSp>
          <p:nvCxnSpPr>
            <p:cNvPr id="12" name="Straight Arrow Connector 11">
              <a:extLst>
                <a:ext uri="{FF2B5EF4-FFF2-40B4-BE49-F238E27FC236}">
                  <a16:creationId xmlns:a16="http://schemas.microsoft.com/office/drawing/2014/main" id="{324E4702-4426-854F-AFC0-F001EA52039B}"/>
                </a:ext>
              </a:extLst>
            </p:cNvPr>
            <p:cNvCxnSpPr>
              <a:stCxn id="3" idx="3"/>
              <a:endCxn id="39" idx="1"/>
            </p:cNvCxnSpPr>
            <p:nvPr/>
          </p:nvCxnSpPr>
          <p:spPr>
            <a:xfrm>
              <a:off x="4889074" y="1419906"/>
              <a:ext cx="520776"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cxnSp>
          <p:nvCxnSpPr>
            <p:cNvPr id="47" name="Straight Arrow Connector 46">
              <a:extLst>
                <a:ext uri="{FF2B5EF4-FFF2-40B4-BE49-F238E27FC236}">
                  <a16:creationId xmlns:a16="http://schemas.microsoft.com/office/drawing/2014/main" id="{370D4856-B972-3C48-975A-03939D3BACB3}"/>
                </a:ext>
              </a:extLst>
            </p:cNvPr>
            <p:cNvCxnSpPr/>
            <p:nvPr/>
          </p:nvCxnSpPr>
          <p:spPr>
            <a:xfrm>
              <a:off x="6732957" y="1406847"/>
              <a:ext cx="520776"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grpSp>
      <p:grpSp>
        <p:nvGrpSpPr>
          <p:cNvPr id="31" name="Group 30">
            <a:extLst>
              <a:ext uri="{FF2B5EF4-FFF2-40B4-BE49-F238E27FC236}">
                <a16:creationId xmlns:a16="http://schemas.microsoft.com/office/drawing/2014/main" id="{4F9B1C64-F98C-9345-8629-78339983DEC1}"/>
              </a:ext>
            </a:extLst>
          </p:cNvPr>
          <p:cNvGrpSpPr/>
          <p:nvPr/>
        </p:nvGrpSpPr>
        <p:grpSpPr>
          <a:xfrm>
            <a:off x="3565967" y="1757824"/>
            <a:ext cx="5010873" cy="1245561"/>
            <a:chOff x="3565967" y="1757824"/>
            <a:chExt cx="5010873" cy="1245561"/>
          </a:xfrm>
        </p:grpSpPr>
        <p:sp>
          <p:nvSpPr>
            <p:cNvPr id="42" name="Rectangle 41">
              <a:extLst>
                <a:ext uri="{FF2B5EF4-FFF2-40B4-BE49-F238E27FC236}">
                  <a16:creationId xmlns:a16="http://schemas.microsoft.com/office/drawing/2014/main" id="{D68F76D8-5B6E-1E42-9725-DBD506760E97}"/>
                </a:ext>
              </a:extLst>
            </p:cNvPr>
            <p:cNvSpPr/>
            <p:nvPr/>
          </p:nvSpPr>
          <p:spPr>
            <a:xfrm>
              <a:off x="7253733" y="2327549"/>
              <a:ext cx="1323107" cy="675836"/>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Loss</a:t>
              </a:r>
            </a:p>
          </p:txBody>
        </p:sp>
        <p:sp>
          <p:nvSpPr>
            <p:cNvPr id="44" name="Rectangle 43">
              <a:extLst>
                <a:ext uri="{FF2B5EF4-FFF2-40B4-BE49-F238E27FC236}">
                  <a16:creationId xmlns:a16="http://schemas.microsoft.com/office/drawing/2014/main" id="{BF90B28F-5302-284C-8AC2-D5DB1D531D04}"/>
                </a:ext>
              </a:extLst>
            </p:cNvPr>
            <p:cNvSpPr/>
            <p:nvPr/>
          </p:nvSpPr>
          <p:spPr>
            <a:xfrm>
              <a:off x="5409850" y="2327549"/>
              <a:ext cx="1323107" cy="675836"/>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Back Propagate</a:t>
              </a:r>
            </a:p>
          </p:txBody>
        </p:sp>
        <p:sp>
          <p:nvSpPr>
            <p:cNvPr id="45" name="Rectangle 44">
              <a:extLst>
                <a:ext uri="{FF2B5EF4-FFF2-40B4-BE49-F238E27FC236}">
                  <a16:creationId xmlns:a16="http://schemas.microsoft.com/office/drawing/2014/main" id="{13D9FDA2-B3BF-D841-BF4A-ADA9815FFBF7}"/>
                </a:ext>
              </a:extLst>
            </p:cNvPr>
            <p:cNvSpPr/>
            <p:nvPr/>
          </p:nvSpPr>
          <p:spPr>
            <a:xfrm>
              <a:off x="3565967" y="2327549"/>
              <a:ext cx="1323107" cy="675836"/>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029BE4"/>
                  </a:solidFill>
                  <a:latin typeface="Amazon Ember" panose="020B0603020204020204" pitchFamily="34" charset="0"/>
                  <a:ea typeface="Amazon Ember" panose="020B0603020204020204" pitchFamily="34" charset="0"/>
                  <a:cs typeface="Amazon Ember" panose="020B0603020204020204" pitchFamily="34" charset="0"/>
                </a:rPr>
                <a:t>Update Weights</a:t>
              </a:r>
            </a:p>
          </p:txBody>
        </p:sp>
        <p:cxnSp>
          <p:nvCxnSpPr>
            <p:cNvPr id="48" name="Straight Arrow Connector 47">
              <a:extLst>
                <a:ext uri="{FF2B5EF4-FFF2-40B4-BE49-F238E27FC236}">
                  <a16:creationId xmlns:a16="http://schemas.microsoft.com/office/drawing/2014/main" id="{4CDEBDA4-B306-4243-A615-917B12D6C799}"/>
                </a:ext>
              </a:extLst>
            </p:cNvPr>
            <p:cNvCxnSpPr>
              <a:cxnSpLocks/>
              <a:stCxn id="41" idx="2"/>
              <a:endCxn id="42" idx="0"/>
            </p:cNvCxnSpPr>
            <p:nvPr/>
          </p:nvCxnSpPr>
          <p:spPr>
            <a:xfrm>
              <a:off x="7915287" y="1757824"/>
              <a:ext cx="0" cy="569725"/>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cxnSp>
          <p:nvCxnSpPr>
            <p:cNvPr id="50" name="Straight Arrow Connector 49">
              <a:extLst>
                <a:ext uri="{FF2B5EF4-FFF2-40B4-BE49-F238E27FC236}">
                  <a16:creationId xmlns:a16="http://schemas.microsoft.com/office/drawing/2014/main" id="{DD29F77C-C88B-BD45-8430-5B5307F0D59A}"/>
                </a:ext>
              </a:extLst>
            </p:cNvPr>
            <p:cNvCxnSpPr>
              <a:cxnSpLocks/>
              <a:stCxn id="42" idx="1"/>
              <a:endCxn id="44" idx="3"/>
            </p:cNvCxnSpPr>
            <p:nvPr/>
          </p:nvCxnSpPr>
          <p:spPr>
            <a:xfrm flipH="1">
              <a:off x="6732957" y="2665467"/>
              <a:ext cx="520776"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cxnSp>
          <p:nvCxnSpPr>
            <p:cNvPr id="53" name="Straight Arrow Connector 52">
              <a:extLst>
                <a:ext uri="{FF2B5EF4-FFF2-40B4-BE49-F238E27FC236}">
                  <a16:creationId xmlns:a16="http://schemas.microsoft.com/office/drawing/2014/main" id="{FF5A3E36-CA39-7B4A-994F-CCCBCA8F3D78}"/>
                </a:ext>
              </a:extLst>
            </p:cNvPr>
            <p:cNvCxnSpPr>
              <a:cxnSpLocks/>
            </p:cNvCxnSpPr>
            <p:nvPr/>
          </p:nvCxnSpPr>
          <p:spPr>
            <a:xfrm flipH="1">
              <a:off x="4889074" y="2665467"/>
              <a:ext cx="520776" cy="0"/>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cxnSp>
          <p:nvCxnSpPr>
            <p:cNvPr id="57" name="Straight Arrow Connector 56">
              <a:extLst>
                <a:ext uri="{FF2B5EF4-FFF2-40B4-BE49-F238E27FC236}">
                  <a16:creationId xmlns:a16="http://schemas.microsoft.com/office/drawing/2014/main" id="{B13E3342-18A5-4640-B274-AB390B1D9D17}"/>
                </a:ext>
              </a:extLst>
            </p:cNvPr>
            <p:cNvCxnSpPr>
              <a:cxnSpLocks/>
              <a:stCxn id="45" idx="0"/>
              <a:endCxn id="3" idx="2"/>
            </p:cNvCxnSpPr>
            <p:nvPr/>
          </p:nvCxnSpPr>
          <p:spPr>
            <a:xfrm flipV="1">
              <a:off x="4227520" y="1757824"/>
              <a:ext cx="0" cy="569725"/>
            </a:xfrm>
            <a:prstGeom prst="straightConnector1">
              <a:avLst/>
            </a:prstGeom>
            <a:ln w="19050">
              <a:solidFill>
                <a:schemeClr val="bg1"/>
              </a:solidFill>
              <a:prstDash val="sysDash"/>
              <a:tailEnd type="triangle"/>
            </a:ln>
          </p:spPr>
          <p:style>
            <a:lnRef idx="1">
              <a:schemeClr val="accent6"/>
            </a:lnRef>
            <a:fillRef idx="0">
              <a:schemeClr val="accent6"/>
            </a:fillRef>
            <a:effectRef idx="0">
              <a:schemeClr val="accent6"/>
            </a:effectRef>
            <a:fontRef idx="minor">
              <a:schemeClr val="tx1"/>
            </a:fontRef>
          </p:style>
        </p:cxnSp>
      </p:grpSp>
      <p:sp>
        <p:nvSpPr>
          <p:cNvPr id="59" name="Title 1">
            <a:extLst>
              <a:ext uri="{FF2B5EF4-FFF2-40B4-BE49-F238E27FC236}">
                <a16:creationId xmlns:a16="http://schemas.microsoft.com/office/drawing/2014/main" id="{C35CDD75-185D-5F4D-91D5-2DCF30BD51FE}"/>
              </a:ext>
            </a:extLst>
          </p:cNvPr>
          <p:cNvSpPr txBox="1">
            <a:spLocks/>
          </p:cNvSpPr>
          <p:nvPr/>
        </p:nvSpPr>
        <p:spPr>
          <a:xfrm>
            <a:off x="336787" y="3494466"/>
            <a:ext cx="8512243" cy="61969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nSpc>
                <a:spcPts val="3560"/>
              </a:lnSpc>
            </a:pPr>
            <a:r>
              <a:rPr lang="en-US" sz="2400" dirty="0"/>
              <a:t>Backwards Pass is where the magic of learning happens, leveraging Gradient Descent. </a:t>
            </a:r>
          </a:p>
        </p:txBody>
      </p:sp>
      <p:sp>
        <p:nvSpPr>
          <p:cNvPr id="62" name="Rectangle 61">
            <a:extLst>
              <a:ext uri="{FF2B5EF4-FFF2-40B4-BE49-F238E27FC236}">
                <a16:creationId xmlns:a16="http://schemas.microsoft.com/office/drawing/2014/main" id="{B7AA83BE-1032-174A-B37E-196BC841D810}"/>
              </a:ext>
            </a:extLst>
          </p:cNvPr>
          <p:cNvSpPr/>
          <p:nvPr/>
        </p:nvSpPr>
        <p:spPr>
          <a:xfrm>
            <a:off x="5319160" y="2249866"/>
            <a:ext cx="1498327" cy="828999"/>
          </a:xfrm>
          <a:prstGeom prst="rect">
            <a:avLst/>
          </a:prstGeom>
          <a:noFill/>
          <a:ln>
            <a:solidFill>
              <a:srgbClr val="029BE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solidFill>
                <a:srgbClr val="029BE4"/>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13522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animEffect transition="in" filter="fade">
                                      <p:cBhvr>
                                        <p:cTn id="7" dur="500"/>
                                        <p:tgtEl>
                                          <p:spTgt spid="5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6">
                                            <p:txEl>
                                              <p:pRg st="0" end="0"/>
                                            </p:txEl>
                                          </p:spTgt>
                                        </p:tgtEl>
                                        <p:attrNameLst>
                                          <p:attrName>style.visibility</p:attrName>
                                        </p:attrNameLst>
                                      </p:cBhvr>
                                      <p:to>
                                        <p:strVal val="visible"/>
                                      </p:to>
                                    </p:set>
                                    <p:animEffect transition="in" filter="fade">
                                      <p:cBhvr>
                                        <p:cTn id="15" dur="500"/>
                                        <p:tgtEl>
                                          <p:spTgt spid="56">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9">
                                            <p:txEl>
                                              <p:pRg st="0" end="0"/>
                                            </p:txEl>
                                          </p:spTgt>
                                        </p:tgtEl>
                                        <p:attrNameLst>
                                          <p:attrName>style.visibility</p:attrName>
                                        </p:attrNameLst>
                                      </p:cBhvr>
                                      <p:to>
                                        <p:strVal val="visible"/>
                                      </p:to>
                                    </p:set>
                                    <p:animEffect transition="in" filter="fade">
                                      <p:cBhvr>
                                        <p:cTn id="23" dur="500"/>
                                        <p:tgtEl>
                                          <p:spTgt spid="59">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fade">
                                      <p:cBhvr>
                                        <p:cTn id="2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uiExpand="1" build="p"/>
      <p:bldP spid="56" grpId="0" uiExpand="1" build="p"/>
      <p:bldP spid="59" grpId="0" uiExpand="1" build="p"/>
      <p:bldP spid="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114935"/>
            <a:ext cx="8512243" cy="927283"/>
          </a:xfrm>
        </p:spPr>
        <p:txBody>
          <a:bodyPr anchor="ctr"/>
          <a:lstStyle/>
          <a:p>
            <a:pPr algn="ctr"/>
            <a:r>
              <a:rPr lang="en-US" b="1" dirty="0"/>
              <a:t>Deep Learning is a Big Deal</a:t>
            </a:r>
          </a:p>
        </p:txBody>
      </p:sp>
      <p:sp>
        <p:nvSpPr>
          <p:cNvPr id="3" name="Title 1"/>
          <p:cNvSpPr txBox="1">
            <a:spLocks/>
          </p:cNvSpPr>
          <p:nvPr/>
        </p:nvSpPr>
        <p:spPr>
          <a:xfrm>
            <a:off x="336788" y="578576"/>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dirty="0"/>
              <a:t>It has a growing impact on our lives</a:t>
            </a:r>
          </a:p>
        </p:txBody>
      </p:sp>
      <p:grpSp>
        <p:nvGrpSpPr>
          <p:cNvPr id="18" name="Group 17">
            <a:extLst>
              <a:ext uri="{FF2B5EF4-FFF2-40B4-BE49-F238E27FC236}">
                <a16:creationId xmlns:a16="http://schemas.microsoft.com/office/drawing/2014/main" id="{00374331-49DD-9F42-AFB2-91AF4F4B78B2}"/>
              </a:ext>
            </a:extLst>
          </p:cNvPr>
          <p:cNvGrpSpPr/>
          <p:nvPr/>
        </p:nvGrpSpPr>
        <p:grpSpPr>
          <a:xfrm>
            <a:off x="10800" y="1813994"/>
            <a:ext cx="2231277" cy="3326130"/>
            <a:chOff x="10800" y="1813994"/>
            <a:chExt cx="2231277" cy="3326130"/>
          </a:xfrm>
        </p:grpSpPr>
        <p:pic>
          <p:nvPicPr>
            <p:cNvPr id="6" name="Picture 5"/>
            <p:cNvPicPr>
              <a:picLocks noChangeAspect="1"/>
            </p:cNvPicPr>
            <p:nvPr/>
          </p:nvPicPr>
          <p:blipFill rotWithShape="1">
            <a:blip r:embed="rId3"/>
            <a:srcRect r="6498"/>
            <a:stretch/>
          </p:blipFill>
          <p:spPr>
            <a:xfrm>
              <a:off x="10800" y="1813994"/>
              <a:ext cx="2231277" cy="3326130"/>
            </a:xfrm>
            <a:prstGeom prst="rect">
              <a:avLst/>
            </a:prstGeom>
            <a:ln w="76200">
              <a:solidFill>
                <a:schemeClr val="bg1"/>
              </a:solidFill>
            </a:ln>
          </p:spPr>
        </p:pic>
        <p:sp>
          <p:nvSpPr>
            <p:cNvPr id="9" name="Rectangle 8"/>
            <p:cNvSpPr/>
            <p:nvPr/>
          </p:nvSpPr>
          <p:spPr>
            <a:xfrm>
              <a:off x="10800" y="2621820"/>
              <a:ext cx="2231209"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FFFFFF"/>
                </a:solidFill>
                <a:effectLst/>
                <a:uLnTx/>
                <a:uFillTx/>
                <a:latin typeface="Arial"/>
                <a:ea typeface="+mn-ea"/>
                <a:cs typeface="+mn-cs"/>
              </a:endParaRPr>
            </a:p>
          </p:txBody>
        </p:sp>
        <p:sp>
          <p:nvSpPr>
            <p:cNvPr id="10" name="TextBox 9"/>
            <p:cNvSpPr txBox="1"/>
            <p:nvPr/>
          </p:nvSpPr>
          <p:spPr>
            <a:xfrm>
              <a:off x="108155" y="2728091"/>
              <a:ext cx="2069704" cy="369332"/>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Personalization</a:t>
              </a:r>
            </a:p>
          </p:txBody>
        </p:sp>
      </p:grpSp>
      <p:grpSp>
        <p:nvGrpSpPr>
          <p:cNvPr id="19" name="Group 18">
            <a:extLst>
              <a:ext uri="{FF2B5EF4-FFF2-40B4-BE49-F238E27FC236}">
                <a16:creationId xmlns:a16="http://schemas.microsoft.com/office/drawing/2014/main" id="{014181AA-617C-DA42-8D63-9D992E0C06A8}"/>
              </a:ext>
            </a:extLst>
          </p:cNvPr>
          <p:cNvGrpSpPr/>
          <p:nvPr/>
        </p:nvGrpSpPr>
        <p:grpSpPr>
          <a:xfrm>
            <a:off x="2304133" y="1813995"/>
            <a:ext cx="2237153" cy="3327776"/>
            <a:chOff x="2304133" y="1813995"/>
            <a:chExt cx="2237153" cy="3327776"/>
          </a:xfrm>
        </p:grpSpPr>
        <p:pic>
          <p:nvPicPr>
            <p:cNvPr id="4" name="Picture 3"/>
            <p:cNvPicPr>
              <a:picLocks noChangeAspect="1"/>
            </p:cNvPicPr>
            <p:nvPr/>
          </p:nvPicPr>
          <p:blipFill rotWithShape="1">
            <a:blip r:embed="rId4"/>
            <a:srcRect l="-297"/>
            <a:stretch/>
          </p:blipFill>
          <p:spPr>
            <a:xfrm>
              <a:off x="2304133" y="1813995"/>
              <a:ext cx="2237153" cy="3327776"/>
            </a:xfrm>
            <a:prstGeom prst="rect">
              <a:avLst/>
            </a:prstGeom>
            <a:ln w="76200">
              <a:solidFill>
                <a:schemeClr val="bg1"/>
              </a:solidFill>
            </a:ln>
          </p:spPr>
        </p:pic>
        <p:sp>
          <p:nvSpPr>
            <p:cNvPr id="15" name="Rectangle 14">
              <a:extLst>
                <a:ext uri="{FF2B5EF4-FFF2-40B4-BE49-F238E27FC236}">
                  <a16:creationId xmlns:a16="http://schemas.microsoft.com/office/drawing/2014/main" id="{D17F7671-E04E-B048-882B-120023E3EAA5}"/>
                </a:ext>
              </a:extLst>
            </p:cNvPr>
            <p:cNvSpPr/>
            <p:nvPr/>
          </p:nvSpPr>
          <p:spPr>
            <a:xfrm>
              <a:off x="2307104" y="2621819"/>
              <a:ext cx="2231209"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FFFFFF"/>
                </a:solidFill>
                <a:effectLst/>
                <a:uLnTx/>
                <a:uFillTx/>
                <a:latin typeface="Arial"/>
                <a:ea typeface="+mn-ea"/>
                <a:cs typeface="+mn-cs"/>
              </a:endParaRPr>
            </a:p>
          </p:txBody>
        </p:sp>
        <p:sp>
          <p:nvSpPr>
            <p:cNvPr id="11" name="TextBox 10"/>
            <p:cNvSpPr txBox="1"/>
            <p:nvPr/>
          </p:nvSpPr>
          <p:spPr>
            <a:xfrm>
              <a:off x="2793836" y="2728091"/>
              <a:ext cx="1339648" cy="369332"/>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Logistics</a:t>
              </a:r>
            </a:p>
          </p:txBody>
        </p:sp>
      </p:grpSp>
      <p:grpSp>
        <p:nvGrpSpPr>
          <p:cNvPr id="20" name="Group 19">
            <a:extLst>
              <a:ext uri="{FF2B5EF4-FFF2-40B4-BE49-F238E27FC236}">
                <a16:creationId xmlns:a16="http://schemas.microsoft.com/office/drawing/2014/main" id="{EA071133-684B-8A4E-9A0C-5612404C5362}"/>
              </a:ext>
            </a:extLst>
          </p:cNvPr>
          <p:cNvGrpSpPr/>
          <p:nvPr/>
        </p:nvGrpSpPr>
        <p:grpSpPr>
          <a:xfrm>
            <a:off x="4603410" y="1813994"/>
            <a:ext cx="2226832" cy="3326130"/>
            <a:chOff x="4603410" y="1813994"/>
            <a:chExt cx="2226832" cy="3326130"/>
          </a:xfrm>
        </p:grpSpPr>
        <p:pic>
          <p:nvPicPr>
            <p:cNvPr id="5" name="Picture 4" descr="Image result for amazon echo"/>
            <p:cNvPicPr>
              <a:picLocks noChangeAspect="1" noChangeArrowheads="1"/>
            </p:cNvPicPr>
            <p:nvPr/>
          </p:nvPicPr>
          <p:blipFill rotWithShape="1">
            <a:blip r:embed="rId5">
              <a:extLst>
                <a:ext uri="{28A0092B-C50C-407E-A947-70E740481C1C}">
                  <a14:useLocalDpi xmlns:a14="http://schemas.microsoft.com/office/drawing/2010/main" val="0"/>
                </a:ext>
              </a:extLst>
            </a:blip>
            <a:srcRect l="27016" r="27333"/>
            <a:stretch/>
          </p:blipFill>
          <p:spPr bwMode="auto">
            <a:xfrm>
              <a:off x="4603410" y="1813994"/>
              <a:ext cx="2226831" cy="3326130"/>
            </a:xfrm>
            <a:prstGeom prst="rect">
              <a:avLst/>
            </a:pr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7D148D89-308E-354E-A7DB-6CE30EF41BCC}"/>
                </a:ext>
              </a:extLst>
            </p:cNvPr>
            <p:cNvSpPr/>
            <p:nvPr/>
          </p:nvSpPr>
          <p:spPr>
            <a:xfrm>
              <a:off x="4612786" y="2619792"/>
              <a:ext cx="2217456"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FFFFFF"/>
                </a:solidFill>
                <a:effectLst/>
                <a:uLnTx/>
                <a:uFillTx/>
                <a:latin typeface="Arial"/>
                <a:ea typeface="+mn-ea"/>
                <a:cs typeface="+mn-cs"/>
              </a:endParaRPr>
            </a:p>
          </p:txBody>
        </p:sp>
        <p:sp>
          <p:nvSpPr>
            <p:cNvPr id="12" name="TextBox 11"/>
            <p:cNvSpPr txBox="1"/>
            <p:nvPr/>
          </p:nvSpPr>
          <p:spPr>
            <a:xfrm>
              <a:off x="5015709" y="2726063"/>
              <a:ext cx="1339648" cy="369332"/>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Voice</a:t>
              </a:r>
              <a:endParaRPr kumimoji="0" lang="en-US"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21" name="Group 20">
            <a:extLst>
              <a:ext uri="{FF2B5EF4-FFF2-40B4-BE49-F238E27FC236}">
                <a16:creationId xmlns:a16="http://schemas.microsoft.com/office/drawing/2014/main" id="{C0C3C525-2AB1-0D49-AFD7-E27E082E3E29}"/>
              </a:ext>
            </a:extLst>
          </p:cNvPr>
          <p:cNvGrpSpPr/>
          <p:nvPr/>
        </p:nvGrpSpPr>
        <p:grpSpPr>
          <a:xfrm>
            <a:off x="6892087" y="1813995"/>
            <a:ext cx="2231209" cy="3321530"/>
            <a:chOff x="6892087" y="1813995"/>
            <a:chExt cx="2231209" cy="3321530"/>
          </a:xfrm>
        </p:grpSpPr>
        <p:pic>
          <p:nvPicPr>
            <p:cNvPr id="7" name="Picture 2" descr="Image result for prime air"/>
            <p:cNvPicPr>
              <a:picLocks noChangeAspect="1" noChangeArrowheads="1"/>
            </p:cNvPicPr>
            <p:nvPr/>
          </p:nvPicPr>
          <p:blipFill rotWithShape="1">
            <a:blip r:embed="rId6">
              <a:extLst>
                <a:ext uri="{28A0092B-C50C-407E-A947-70E740481C1C}">
                  <a14:useLocalDpi xmlns:a14="http://schemas.microsoft.com/office/drawing/2010/main" val="0"/>
                </a:ext>
              </a:extLst>
            </a:blip>
            <a:srcRect l="38926" r="23565" b="3135"/>
            <a:stretch/>
          </p:blipFill>
          <p:spPr bwMode="auto">
            <a:xfrm>
              <a:off x="6892087" y="1813995"/>
              <a:ext cx="2209172" cy="3321530"/>
            </a:xfrm>
            <a:prstGeom prst="rect">
              <a:avLst/>
            </a:pr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F041FF99-02D8-224D-BC4A-0EFCDC2E00C4}"/>
                </a:ext>
              </a:extLst>
            </p:cNvPr>
            <p:cNvSpPr/>
            <p:nvPr/>
          </p:nvSpPr>
          <p:spPr>
            <a:xfrm>
              <a:off x="6892087" y="2619792"/>
              <a:ext cx="2231209" cy="581875"/>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FFFFFF"/>
                </a:solidFill>
                <a:effectLst/>
                <a:uLnTx/>
                <a:uFillTx/>
                <a:latin typeface="Arial"/>
                <a:ea typeface="+mn-ea"/>
                <a:cs typeface="+mn-cs"/>
              </a:endParaRPr>
            </a:p>
          </p:txBody>
        </p:sp>
        <p:sp>
          <p:nvSpPr>
            <p:cNvPr id="13" name="TextBox 12"/>
            <p:cNvSpPr txBox="1"/>
            <p:nvPr/>
          </p:nvSpPr>
          <p:spPr>
            <a:xfrm>
              <a:off x="6899646" y="2601133"/>
              <a:ext cx="2201613" cy="646331"/>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Arial"/>
                  <a:ea typeface="+mn-ea"/>
                  <a:cs typeface="+mn-cs"/>
                </a:rPr>
                <a:t>Autonomous</a:t>
              </a:r>
              <a:br>
                <a:rPr kumimoji="0" lang="en-US" b="0" i="0" u="none" strike="noStrike" kern="1200" cap="none" spc="0" normalizeH="0" baseline="0" noProof="0" dirty="0">
                  <a:ln>
                    <a:noFill/>
                  </a:ln>
                  <a:solidFill>
                    <a:srgbClr val="FFFFFF"/>
                  </a:solidFill>
                  <a:effectLst/>
                  <a:uLnTx/>
                  <a:uFillTx/>
                  <a:latin typeface="Arial"/>
                  <a:ea typeface="+mn-ea"/>
                  <a:cs typeface="+mn-cs"/>
                </a:rPr>
              </a:br>
              <a:r>
                <a:rPr kumimoji="0" lang="en-US" b="0" i="0" u="none" strike="noStrike" kern="1200" cap="none" spc="0" normalizeH="0" baseline="0" noProof="0" dirty="0">
                  <a:ln>
                    <a:noFill/>
                  </a:ln>
                  <a:solidFill>
                    <a:srgbClr val="FFFFFF"/>
                  </a:solidFill>
                  <a:effectLst/>
                  <a:uLnTx/>
                  <a:uFillTx/>
                  <a:latin typeface="Arial"/>
                  <a:ea typeface="+mn-ea"/>
                  <a:cs typeface="+mn-cs"/>
                </a:rPr>
                <a:t>Vehicles</a:t>
              </a:r>
            </a:p>
          </p:txBody>
        </p:sp>
      </p:grpSp>
    </p:spTree>
    <p:extLst>
      <p:ext uri="{BB962C8B-B14F-4D97-AF65-F5344CB8AC3E}">
        <p14:creationId xmlns:p14="http://schemas.microsoft.com/office/powerpoint/2010/main" val="38422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114935"/>
            <a:ext cx="8512243" cy="927283"/>
          </a:xfrm>
        </p:spPr>
        <p:txBody>
          <a:bodyPr anchor="ctr"/>
          <a:lstStyle/>
          <a:p>
            <a:pPr algn="ctr"/>
            <a:r>
              <a:rPr lang="en-US" b="1" dirty="0"/>
              <a:t>Deep Learning is a Big Deal</a:t>
            </a:r>
          </a:p>
        </p:txBody>
      </p:sp>
      <p:sp>
        <p:nvSpPr>
          <p:cNvPr id="4" name="Title 1"/>
          <p:cNvSpPr txBox="1">
            <a:spLocks/>
          </p:cNvSpPr>
          <p:nvPr/>
        </p:nvSpPr>
        <p:spPr>
          <a:xfrm>
            <a:off x="336788" y="794886"/>
            <a:ext cx="8512243" cy="927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dirty="0"/>
              <a:t>It’s able to do better than humans (and ML)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652" y="1945810"/>
            <a:ext cx="2441743" cy="2590335"/>
          </a:xfrm>
          <a:prstGeom prst="rect">
            <a:avLst/>
          </a:prstGeom>
          <a:ln>
            <a:solidFill>
              <a:schemeClr val="bg1"/>
            </a:solidFill>
          </a:ln>
        </p:spPr>
      </p:pic>
      <p:pic>
        <p:nvPicPr>
          <p:cNvPr id="9" name="Picture 8">
            <a:extLst>
              <a:ext uri="{FF2B5EF4-FFF2-40B4-BE49-F238E27FC236}">
                <a16:creationId xmlns:a16="http://schemas.microsoft.com/office/drawing/2014/main" id="{C25B4567-90E0-D743-B648-5CF79194A76A}"/>
              </a:ext>
            </a:extLst>
          </p:cNvPr>
          <p:cNvPicPr>
            <a:picLocks noChangeAspect="1"/>
          </p:cNvPicPr>
          <p:nvPr/>
        </p:nvPicPr>
        <p:blipFill>
          <a:blip r:embed="rId4"/>
          <a:stretch>
            <a:fillRect/>
          </a:stretch>
        </p:blipFill>
        <p:spPr>
          <a:xfrm>
            <a:off x="5239265" y="1945810"/>
            <a:ext cx="2793572" cy="2613832"/>
          </a:xfrm>
          <a:prstGeom prst="rect">
            <a:avLst/>
          </a:prstGeom>
        </p:spPr>
      </p:pic>
      <p:pic>
        <p:nvPicPr>
          <p:cNvPr id="7" name="Picture 6">
            <a:extLst>
              <a:ext uri="{FF2B5EF4-FFF2-40B4-BE49-F238E27FC236}">
                <a16:creationId xmlns:a16="http://schemas.microsoft.com/office/drawing/2014/main" id="{B0ADE025-8686-9948-B76E-89950A188ABA}"/>
              </a:ext>
            </a:extLst>
          </p:cNvPr>
          <p:cNvPicPr>
            <a:picLocks noChangeAspect="1"/>
          </p:cNvPicPr>
          <p:nvPr/>
        </p:nvPicPr>
        <p:blipFill>
          <a:blip r:embed="rId5"/>
          <a:stretch>
            <a:fillRect/>
          </a:stretch>
        </p:blipFill>
        <p:spPr>
          <a:xfrm>
            <a:off x="4371267" y="4005118"/>
            <a:ext cx="1735996" cy="912870"/>
          </a:xfrm>
          <a:prstGeom prst="rect">
            <a:avLst/>
          </a:prstGeom>
        </p:spPr>
      </p:pic>
    </p:spTree>
    <p:extLst>
      <p:ext uri="{BB962C8B-B14F-4D97-AF65-F5344CB8AC3E}">
        <p14:creationId xmlns:p14="http://schemas.microsoft.com/office/powerpoint/2010/main" val="1522136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0"/>
            <a:ext cx="9144000" cy="1821076"/>
          </a:xfrm>
        </p:spPr>
        <p:txBody>
          <a:bodyPr anchor="ctr"/>
          <a:lstStyle/>
          <a:p>
            <a:pPr algn="ctr"/>
            <a:r>
              <a:rPr lang="en-US" dirty="0"/>
              <a:t>Facial Emotion Recognition</a:t>
            </a:r>
          </a:p>
        </p:txBody>
      </p:sp>
      <p:pic>
        <p:nvPicPr>
          <p:cNvPr id="2" name="Picture 1">
            <a:extLst>
              <a:ext uri="{FF2B5EF4-FFF2-40B4-BE49-F238E27FC236}">
                <a16:creationId xmlns:a16="http://schemas.microsoft.com/office/drawing/2014/main" id="{09F56AD6-B651-624C-AB99-F2CD575D48C5}"/>
              </a:ext>
            </a:extLst>
          </p:cNvPr>
          <p:cNvPicPr>
            <a:picLocks noChangeAspect="1"/>
          </p:cNvPicPr>
          <p:nvPr/>
        </p:nvPicPr>
        <p:blipFill>
          <a:blip r:embed="rId3"/>
          <a:stretch>
            <a:fillRect/>
          </a:stretch>
        </p:blipFill>
        <p:spPr>
          <a:xfrm>
            <a:off x="2813565" y="1635725"/>
            <a:ext cx="3516870" cy="2637653"/>
          </a:xfrm>
          <a:prstGeom prst="rect">
            <a:avLst/>
          </a:prstGeom>
        </p:spPr>
      </p:pic>
    </p:spTree>
    <p:extLst>
      <p:ext uri="{BB962C8B-B14F-4D97-AF65-F5344CB8AC3E}">
        <p14:creationId xmlns:p14="http://schemas.microsoft.com/office/powerpoint/2010/main" val="261159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7A122-9A4C-6A4B-A6D0-EE14EFEA4BF5}"/>
              </a:ext>
            </a:extLst>
          </p:cNvPr>
          <p:cNvSpPr>
            <a:spLocks noGrp="1"/>
          </p:cNvSpPr>
          <p:nvPr>
            <p:ph type="title"/>
          </p:nvPr>
        </p:nvSpPr>
        <p:spPr/>
        <p:txBody>
          <a:bodyPr/>
          <a:lstStyle/>
          <a:p>
            <a:r>
              <a:rPr lang="en-US" dirty="0"/>
              <a:t>Misconception - AI First Strategy</a:t>
            </a:r>
          </a:p>
        </p:txBody>
      </p:sp>
      <p:sp>
        <p:nvSpPr>
          <p:cNvPr id="3" name="Content Placeholder 2">
            <a:extLst>
              <a:ext uri="{FF2B5EF4-FFF2-40B4-BE49-F238E27FC236}">
                <a16:creationId xmlns:a16="http://schemas.microsoft.com/office/drawing/2014/main" id="{CDA31FFB-CFC7-F74E-8169-27FDBE56C0DE}"/>
              </a:ext>
            </a:extLst>
          </p:cNvPr>
          <p:cNvSpPr>
            <a:spLocks noGrp="1"/>
          </p:cNvSpPr>
          <p:nvPr>
            <p:ph idx="1"/>
          </p:nvPr>
        </p:nvSpPr>
        <p:spPr/>
        <p:txBody>
          <a:bodyPr/>
          <a:lstStyle/>
          <a:p>
            <a:endParaRPr lang="en-US" dirty="0"/>
          </a:p>
          <a:p>
            <a:pPr marL="342900" indent="-342900">
              <a:buFont typeface="Arial" panose="020B0604020202020204" pitchFamily="34" charset="0"/>
              <a:buChar char="•"/>
            </a:pPr>
            <a:r>
              <a:rPr lang="en-US" dirty="0"/>
              <a:t>Start with the problem statement!</a:t>
            </a:r>
          </a:p>
          <a:p>
            <a:pPr marL="342900" indent="-342900">
              <a:buFont typeface="Arial" panose="020B0604020202020204" pitchFamily="34" charset="0"/>
              <a:buChar char="•"/>
            </a:pPr>
            <a:r>
              <a:rPr lang="en-US" dirty="0"/>
              <a:t>Problem -&gt; Is AI necessary -&gt; Use AI </a:t>
            </a:r>
          </a:p>
          <a:p>
            <a:pPr marL="342900" indent="-342900">
              <a:buFont typeface="Arial" panose="020B0604020202020204" pitchFamily="34" charset="0"/>
              <a:buChar char="•"/>
            </a:pPr>
            <a:r>
              <a:rPr lang="en-US" dirty="0"/>
              <a:t>I want to use AI -&gt; Let me solve this problem with AI -&gt; How can I solve it now? </a:t>
            </a:r>
          </a:p>
          <a:p>
            <a:endParaRPr lang="en-US" dirty="0"/>
          </a:p>
        </p:txBody>
      </p:sp>
      <p:pic>
        <p:nvPicPr>
          <p:cNvPr id="4" name="Picture 3">
            <a:extLst>
              <a:ext uri="{FF2B5EF4-FFF2-40B4-BE49-F238E27FC236}">
                <a16:creationId xmlns:a16="http://schemas.microsoft.com/office/drawing/2014/main" id="{D6D2A3AB-28F3-3B4A-B64F-D39FCE09AE2F}"/>
              </a:ext>
            </a:extLst>
          </p:cNvPr>
          <p:cNvPicPr>
            <a:picLocks noChangeAspect="1"/>
          </p:cNvPicPr>
          <p:nvPr/>
        </p:nvPicPr>
        <p:blipFill>
          <a:blip r:embed="rId3"/>
          <a:stretch>
            <a:fillRect/>
          </a:stretch>
        </p:blipFill>
        <p:spPr>
          <a:xfrm>
            <a:off x="5959585" y="1810845"/>
            <a:ext cx="546319" cy="555618"/>
          </a:xfrm>
          <a:prstGeom prst="rect">
            <a:avLst/>
          </a:prstGeom>
        </p:spPr>
      </p:pic>
      <p:pic>
        <p:nvPicPr>
          <p:cNvPr id="5" name="Picture 4">
            <a:extLst>
              <a:ext uri="{FF2B5EF4-FFF2-40B4-BE49-F238E27FC236}">
                <a16:creationId xmlns:a16="http://schemas.microsoft.com/office/drawing/2014/main" id="{69767854-E799-5440-A6DA-E6D984A326D1}"/>
              </a:ext>
            </a:extLst>
          </p:cNvPr>
          <p:cNvPicPr>
            <a:picLocks noChangeAspect="1"/>
          </p:cNvPicPr>
          <p:nvPr/>
        </p:nvPicPr>
        <p:blipFill>
          <a:blip r:embed="rId4"/>
          <a:stretch>
            <a:fillRect/>
          </a:stretch>
        </p:blipFill>
        <p:spPr>
          <a:xfrm>
            <a:off x="4150406" y="2698312"/>
            <a:ext cx="568739" cy="545041"/>
          </a:xfrm>
          <a:prstGeom prst="rect">
            <a:avLst/>
          </a:prstGeom>
        </p:spPr>
      </p:pic>
    </p:spTree>
    <p:extLst>
      <p:ext uri="{BB962C8B-B14F-4D97-AF65-F5344CB8AC3E}">
        <p14:creationId xmlns:p14="http://schemas.microsoft.com/office/powerpoint/2010/main" val="185545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17072</TotalTime>
  <Words>3455</Words>
  <Application>Microsoft Macintosh PowerPoint</Application>
  <PresentationFormat>On-screen Show (16:9)</PresentationFormat>
  <Paragraphs>373</Paragraphs>
  <Slides>36</Slides>
  <Notes>24</Notes>
  <HiddenSlides>10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Amazon Ember</vt:lpstr>
      <vt:lpstr>Amazon Ember Light</vt:lpstr>
      <vt:lpstr>Amazon Ember Regular</vt:lpstr>
      <vt:lpstr>Arial</vt:lpstr>
      <vt:lpstr>Avenir Medium</vt:lpstr>
      <vt:lpstr>Calibri</vt:lpstr>
      <vt:lpstr>Cambria Math</vt:lpstr>
      <vt:lpstr>Consolas</vt:lpstr>
      <vt:lpstr>Lucida Console</vt:lpstr>
      <vt:lpstr>Mangal</vt:lpstr>
      <vt:lpstr>Times New Roman</vt:lpstr>
      <vt:lpstr>Wingdings</vt:lpstr>
      <vt:lpstr>DeckTemplate-AWS</vt:lpstr>
      <vt:lpstr>PowerPoint Presentation</vt:lpstr>
      <vt:lpstr>Brief Intro to Deep Learning</vt:lpstr>
      <vt:lpstr>Brief Intro to Deep Learning – Artificial Neurons</vt:lpstr>
      <vt:lpstr>Brief Intro to Deep Learning – Neural Networks</vt:lpstr>
      <vt:lpstr>Training Neural Networks</vt:lpstr>
      <vt:lpstr>Deep Learning is a Big Deal</vt:lpstr>
      <vt:lpstr>Deep Learning is a Big Deal</vt:lpstr>
      <vt:lpstr>Facial Emotion Recognition</vt:lpstr>
      <vt:lpstr>Misconception - AI First Strategy</vt:lpstr>
      <vt:lpstr>Problem Statement</vt:lpstr>
      <vt:lpstr>Stage 1 - Problem Formulation</vt:lpstr>
      <vt:lpstr>Stage 2 – Do I need to build my model?</vt:lpstr>
      <vt:lpstr>SOTA – FER+</vt:lpstr>
      <vt:lpstr>PowerPoint Presentation</vt:lpstr>
      <vt:lpstr>PowerPoint Presentation</vt:lpstr>
      <vt:lpstr>Why MXNet</vt:lpstr>
      <vt:lpstr>PowerPoint Presentation</vt:lpstr>
      <vt:lpstr>MXNet Gluon – Imperative &amp; Fast</vt:lpstr>
      <vt:lpstr>PowerPoint Presentation</vt:lpstr>
      <vt:lpstr>Model Training Lab https://github.com/TalkAI/apache-mxnet-odsc-2018/tree/master/part1_basics_mlp_cnn/lab</vt:lpstr>
      <vt:lpstr>PowerPoint Presentation</vt:lpstr>
      <vt:lpstr>The Undifferentiated Heavy Lifting of  Model Serving</vt:lpstr>
      <vt:lpstr>PowerPoint Presentation</vt:lpstr>
      <vt:lpstr>PowerPoint Presentation</vt:lpstr>
      <vt:lpstr>Serving Our Model</vt:lpstr>
      <vt:lpstr>PowerPoint Presentation</vt:lpstr>
      <vt:lpstr>PowerPoint Presentation</vt:lpstr>
      <vt:lpstr>Deploying Models with Containers</vt:lpstr>
      <vt:lpstr>Demo - http://bit.ly/mxnet-fer</vt:lpstr>
      <vt:lpstr>GluonCV: a Deep Learning Toolkit for Computer Vision https://gluon-cv.mxnet.io</vt:lpstr>
      <vt:lpstr>GluonCV: pre-trained models, help to choose</vt:lpstr>
      <vt:lpstr>GluonCV: example code</vt:lpstr>
      <vt:lpstr>Apache MXNet Ecosystem</vt:lpstr>
      <vt:lpstr>Apache MXNet Resources</vt:lpstr>
      <vt:lpstr>Apache MXNet Evaluation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274</cp:revision>
  <cp:lastPrinted>2018-01-25T02:02:45Z</cp:lastPrinted>
  <dcterms:created xsi:type="dcterms:W3CDTF">2016-06-17T18:22:10Z</dcterms:created>
  <dcterms:modified xsi:type="dcterms:W3CDTF">2018-12-17T16:39:46Z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